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28800425" cy="396001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72">
          <p15:clr>
            <a:srgbClr val="A4A3A4"/>
          </p15:clr>
        </p15:guide>
        <p15:guide id="2" pos="907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ctor Mangas Sanjuan" initials="VMS" lastIdx="3" clrIdx="0">
    <p:extLst/>
  </p:cmAuthor>
  <p:cmAuthor id="2" name="Celine Pitou" initials="CP"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0000"/>
    <a:srgbClr val="FF89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4997" autoAdjust="0"/>
    <p:restoredTop sz="99424" autoAdjust="0"/>
  </p:normalViewPr>
  <p:slideViewPr>
    <p:cSldViewPr snapToGrid="0">
      <p:cViewPr varScale="1">
        <p:scale>
          <a:sx n="13" d="100"/>
          <a:sy n="13" d="100"/>
        </p:scale>
        <p:origin x="2709" y="35"/>
      </p:cViewPr>
      <p:guideLst>
        <p:guide orient="horz" pos="12472"/>
        <p:guide pos="907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160032" y="6480867"/>
            <a:ext cx="24480361" cy="13786732"/>
          </a:xfrm>
        </p:spPr>
        <p:txBody>
          <a:bodyPr anchor="b"/>
          <a:lstStyle>
            <a:lvl1pPr algn="ctr">
              <a:defRPr sz="18898"/>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3600053" y="20799268"/>
            <a:ext cx="21600319" cy="9560876"/>
          </a:xfrm>
        </p:spPr>
        <p:txBody>
          <a:bodyPr/>
          <a:lstStyle>
            <a:lvl1pPr marL="0" indent="0" algn="ctr">
              <a:buNone/>
              <a:defRPr sz="7559"/>
            </a:lvl1pPr>
            <a:lvl2pPr marL="1440043" indent="0" algn="ctr">
              <a:buNone/>
              <a:defRPr sz="6299"/>
            </a:lvl2pPr>
            <a:lvl3pPr marL="2880086" indent="0" algn="ctr">
              <a:buNone/>
              <a:defRPr sz="5669"/>
            </a:lvl3pPr>
            <a:lvl4pPr marL="4320129" indent="0" algn="ctr">
              <a:buNone/>
              <a:defRPr sz="5040"/>
            </a:lvl4pPr>
            <a:lvl5pPr marL="5760171" indent="0" algn="ctr">
              <a:buNone/>
              <a:defRPr sz="5040"/>
            </a:lvl5pPr>
            <a:lvl6pPr marL="7200214" indent="0" algn="ctr">
              <a:buNone/>
              <a:defRPr sz="5040"/>
            </a:lvl6pPr>
            <a:lvl7pPr marL="8640257" indent="0" algn="ctr">
              <a:buNone/>
              <a:defRPr sz="5040"/>
            </a:lvl7pPr>
            <a:lvl8pPr marL="10080300" indent="0" algn="ctr">
              <a:buNone/>
              <a:defRPr sz="5040"/>
            </a:lvl8pPr>
            <a:lvl9pPr marL="11520343" indent="0" algn="ctr">
              <a:buNone/>
              <a:defRPr sz="504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1E947523-F911-4AE2-BD51-B0AD59A47186}" type="datetimeFigureOut">
              <a:rPr lang="en-US" smtClean="0"/>
              <a:t>5/31/2016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AA68EB-348C-4E99-822A-DFA9832A4FD6}" type="slidenum">
              <a:rPr lang="en-US" smtClean="0"/>
              <a:t>‹Nº›</a:t>
            </a:fld>
            <a:endParaRPr lang="en-US"/>
          </a:p>
        </p:txBody>
      </p:sp>
    </p:spTree>
    <p:extLst>
      <p:ext uri="{BB962C8B-B14F-4D97-AF65-F5344CB8AC3E}">
        <p14:creationId xmlns:p14="http://schemas.microsoft.com/office/powerpoint/2010/main" val="718094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E947523-F911-4AE2-BD51-B0AD59A47186}" type="datetimeFigureOut">
              <a:rPr lang="en-US" smtClean="0"/>
              <a:t>5/31/2016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AA68EB-348C-4E99-822A-DFA9832A4FD6}" type="slidenum">
              <a:rPr lang="en-US" smtClean="0"/>
              <a:t>‹Nº›</a:t>
            </a:fld>
            <a:endParaRPr lang="en-US"/>
          </a:p>
        </p:txBody>
      </p:sp>
    </p:spTree>
    <p:extLst>
      <p:ext uri="{BB962C8B-B14F-4D97-AF65-F5344CB8AC3E}">
        <p14:creationId xmlns:p14="http://schemas.microsoft.com/office/powerpoint/2010/main" val="1523820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65030" y="9872559"/>
            <a:ext cx="24840367" cy="16472575"/>
          </a:xfrm>
        </p:spPr>
        <p:txBody>
          <a:bodyPr anchor="b"/>
          <a:lstStyle>
            <a:lvl1pPr>
              <a:defRPr sz="18898"/>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5030" y="26500971"/>
            <a:ext cx="24840367" cy="8662538"/>
          </a:xfrm>
        </p:spPr>
        <p:txBody>
          <a:bodyPr/>
          <a:lstStyle>
            <a:lvl1pPr marL="0" indent="0">
              <a:buNone/>
              <a:defRPr sz="7559">
                <a:solidFill>
                  <a:schemeClr val="tx1"/>
                </a:solidFill>
              </a:defRPr>
            </a:lvl1pPr>
            <a:lvl2pPr marL="1440043" indent="0">
              <a:buNone/>
              <a:defRPr sz="6299">
                <a:solidFill>
                  <a:schemeClr val="tx1">
                    <a:tint val="75000"/>
                  </a:schemeClr>
                </a:solidFill>
              </a:defRPr>
            </a:lvl2pPr>
            <a:lvl3pPr marL="2880086" indent="0">
              <a:buNone/>
              <a:defRPr sz="5669">
                <a:solidFill>
                  <a:schemeClr val="tx1">
                    <a:tint val="75000"/>
                  </a:schemeClr>
                </a:solidFill>
              </a:defRPr>
            </a:lvl3pPr>
            <a:lvl4pPr marL="4320129" indent="0">
              <a:buNone/>
              <a:defRPr sz="5040">
                <a:solidFill>
                  <a:schemeClr val="tx1">
                    <a:tint val="75000"/>
                  </a:schemeClr>
                </a:solidFill>
              </a:defRPr>
            </a:lvl4pPr>
            <a:lvl5pPr marL="5760171" indent="0">
              <a:buNone/>
              <a:defRPr sz="5040">
                <a:solidFill>
                  <a:schemeClr val="tx1">
                    <a:tint val="75000"/>
                  </a:schemeClr>
                </a:solidFill>
              </a:defRPr>
            </a:lvl5pPr>
            <a:lvl6pPr marL="7200214" indent="0">
              <a:buNone/>
              <a:defRPr sz="5040">
                <a:solidFill>
                  <a:schemeClr val="tx1">
                    <a:tint val="75000"/>
                  </a:schemeClr>
                </a:solidFill>
              </a:defRPr>
            </a:lvl6pPr>
            <a:lvl7pPr marL="8640257" indent="0">
              <a:buNone/>
              <a:defRPr sz="5040">
                <a:solidFill>
                  <a:schemeClr val="tx1">
                    <a:tint val="75000"/>
                  </a:schemeClr>
                </a:solidFill>
              </a:defRPr>
            </a:lvl7pPr>
            <a:lvl8pPr marL="10080300" indent="0">
              <a:buNone/>
              <a:defRPr sz="5040">
                <a:solidFill>
                  <a:schemeClr val="tx1">
                    <a:tint val="75000"/>
                  </a:schemeClr>
                </a:solidFill>
              </a:defRPr>
            </a:lvl8pPr>
            <a:lvl9pPr marL="11520343" indent="0">
              <a:buNone/>
              <a:defRPr sz="504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E947523-F911-4AE2-BD51-B0AD59A47186}" type="datetimeFigureOut">
              <a:rPr lang="en-US" smtClean="0"/>
              <a:t>5/31/2016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AA68EB-348C-4E99-822A-DFA9832A4FD6}" type="slidenum">
              <a:rPr lang="en-US" smtClean="0"/>
              <a:t>‹Nº›</a:t>
            </a:fld>
            <a:endParaRPr lang="en-US"/>
          </a:p>
        </p:txBody>
      </p:sp>
    </p:spTree>
    <p:extLst>
      <p:ext uri="{BB962C8B-B14F-4D97-AF65-F5344CB8AC3E}">
        <p14:creationId xmlns:p14="http://schemas.microsoft.com/office/powerpoint/2010/main" val="23783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80029" y="10541716"/>
            <a:ext cx="12240181" cy="25125956"/>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14580215" y="10541716"/>
            <a:ext cx="12240181" cy="25125956"/>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E947523-F911-4AE2-BD51-B0AD59A47186}" type="datetimeFigureOut">
              <a:rPr lang="en-US" smtClean="0"/>
              <a:t>5/31/2016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AA68EB-348C-4E99-822A-DFA9832A4FD6}" type="slidenum">
              <a:rPr lang="en-US" smtClean="0"/>
              <a:t>‹Nº›</a:t>
            </a:fld>
            <a:endParaRPr lang="en-US"/>
          </a:p>
        </p:txBody>
      </p:sp>
    </p:spTree>
    <p:extLst>
      <p:ext uri="{BB962C8B-B14F-4D97-AF65-F5344CB8AC3E}">
        <p14:creationId xmlns:p14="http://schemas.microsoft.com/office/powerpoint/2010/main" val="1034157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983780" y="2108352"/>
            <a:ext cx="24840367" cy="765420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83784" y="9707549"/>
            <a:ext cx="12183928" cy="4757520"/>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es-ES"/>
              <a:t>Editar el estilo de texto del patrón</a:t>
            </a:r>
          </a:p>
        </p:txBody>
      </p:sp>
      <p:sp>
        <p:nvSpPr>
          <p:cNvPr id="4" name="Content Placeholder 3"/>
          <p:cNvSpPr>
            <a:spLocks noGrp="1"/>
          </p:cNvSpPr>
          <p:nvPr>
            <p:ph sz="half" idx="2"/>
          </p:nvPr>
        </p:nvSpPr>
        <p:spPr>
          <a:xfrm>
            <a:off x="1983784" y="14465069"/>
            <a:ext cx="12183928" cy="2127593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14580217" y="9707549"/>
            <a:ext cx="12243932" cy="4757520"/>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es-ES"/>
              <a:t>Editar el estilo de texto del patrón</a:t>
            </a:r>
          </a:p>
        </p:txBody>
      </p:sp>
      <p:sp>
        <p:nvSpPr>
          <p:cNvPr id="6" name="Content Placeholder 5"/>
          <p:cNvSpPr>
            <a:spLocks noGrp="1"/>
          </p:cNvSpPr>
          <p:nvPr>
            <p:ph sz="quarter" idx="4"/>
          </p:nvPr>
        </p:nvSpPr>
        <p:spPr>
          <a:xfrm>
            <a:off x="14580217" y="14465069"/>
            <a:ext cx="12243932" cy="2127593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E947523-F911-4AE2-BD51-B0AD59A47186}" type="datetimeFigureOut">
              <a:rPr lang="en-US" smtClean="0"/>
              <a:t>5/31/2016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AA68EB-348C-4E99-822A-DFA9832A4FD6}" type="slidenum">
              <a:rPr lang="en-US" smtClean="0"/>
              <a:t>‹Nº›</a:t>
            </a:fld>
            <a:endParaRPr lang="en-US"/>
          </a:p>
        </p:txBody>
      </p:sp>
    </p:spTree>
    <p:extLst>
      <p:ext uri="{BB962C8B-B14F-4D97-AF65-F5344CB8AC3E}">
        <p14:creationId xmlns:p14="http://schemas.microsoft.com/office/powerpoint/2010/main" val="98458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E947523-F911-4AE2-BD51-B0AD59A47186}" type="datetimeFigureOut">
              <a:rPr lang="en-US" smtClean="0"/>
              <a:t>5/31/2016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AA68EB-348C-4E99-822A-DFA9832A4FD6}" type="slidenum">
              <a:rPr lang="en-US" smtClean="0"/>
              <a:t>‹Nº›</a:t>
            </a:fld>
            <a:endParaRPr lang="en-US"/>
          </a:p>
        </p:txBody>
      </p:sp>
    </p:spTree>
    <p:extLst>
      <p:ext uri="{BB962C8B-B14F-4D97-AF65-F5344CB8AC3E}">
        <p14:creationId xmlns:p14="http://schemas.microsoft.com/office/powerpoint/2010/main" val="2480009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947523-F911-4AE2-BD51-B0AD59A47186}" type="datetimeFigureOut">
              <a:rPr lang="en-US" smtClean="0"/>
              <a:t>5/31/2016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AA68EB-348C-4E99-822A-DFA9832A4FD6}" type="slidenum">
              <a:rPr lang="en-US" smtClean="0"/>
              <a:t>‹Nº›</a:t>
            </a:fld>
            <a:endParaRPr lang="en-US"/>
          </a:p>
        </p:txBody>
      </p:sp>
    </p:spTree>
    <p:extLst>
      <p:ext uri="{BB962C8B-B14F-4D97-AF65-F5344CB8AC3E}">
        <p14:creationId xmlns:p14="http://schemas.microsoft.com/office/powerpoint/2010/main" val="1959434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83780" y="2640012"/>
            <a:ext cx="9288887" cy="9240044"/>
          </a:xfrm>
        </p:spPr>
        <p:txBody>
          <a:bodyPr anchor="b"/>
          <a:lstStyle>
            <a:lvl1pPr>
              <a:defRPr sz="10079"/>
            </a:lvl1pPr>
          </a:lstStyle>
          <a:p>
            <a:r>
              <a:rPr lang="es-ES"/>
              <a:t>Haga clic para modificar el estilo de título del patrón</a:t>
            </a:r>
            <a:endParaRPr lang="en-US" dirty="0"/>
          </a:p>
        </p:txBody>
      </p:sp>
      <p:sp>
        <p:nvSpPr>
          <p:cNvPr id="3" name="Content Placeholder 2"/>
          <p:cNvSpPr>
            <a:spLocks noGrp="1"/>
          </p:cNvSpPr>
          <p:nvPr>
            <p:ph idx="1"/>
          </p:nvPr>
        </p:nvSpPr>
        <p:spPr>
          <a:xfrm>
            <a:off x="12243932" y="5701703"/>
            <a:ext cx="14580215" cy="28141800"/>
          </a:xfrm>
        </p:spPr>
        <p:txBody>
          <a:bodyPr/>
          <a:lstStyle>
            <a:lvl1pPr>
              <a:defRPr sz="10079"/>
            </a:lvl1pPr>
            <a:lvl2pPr>
              <a:defRPr sz="8819"/>
            </a:lvl2pPr>
            <a:lvl3pPr>
              <a:defRPr sz="7559"/>
            </a:lvl3pPr>
            <a:lvl4pPr>
              <a:defRPr sz="6299"/>
            </a:lvl4pPr>
            <a:lvl5pPr>
              <a:defRPr sz="6299"/>
            </a:lvl5pPr>
            <a:lvl6pPr>
              <a:defRPr sz="6299"/>
            </a:lvl6pPr>
            <a:lvl7pPr>
              <a:defRPr sz="6299"/>
            </a:lvl7pPr>
            <a:lvl8pPr>
              <a:defRPr sz="6299"/>
            </a:lvl8pPr>
            <a:lvl9pPr>
              <a:defRPr sz="6299"/>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83780" y="11880056"/>
            <a:ext cx="9288887" cy="22009274"/>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es-ES"/>
              <a:t>Editar el estilo de texto del patrón</a:t>
            </a:r>
          </a:p>
        </p:txBody>
      </p:sp>
      <p:sp>
        <p:nvSpPr>
          <p:cNvPr id="5" name="Date Placeholder 4"/>
          <p:cNvSpPr>
            <a:spLocks noGrp="1"/>
          </p:cNvSpPr>
          <p:nvPr>
            <p:ph type="dt" sz="half" idx="10"/>
          </p:nvPr>
        </p:nvSpPr>
        <p:spPr/>
        <p:txBody>
          <a:bodyPr/>
          <a:lstStyle/>
          <a:p>
            <a:fld id="{1E947523-F911-4AE2-BD51-B0AD59A47186}" type="datetimeFigureOut">
              <a:rPr lang="en-US" smtClean="0"/>
              <a:t>5/31/2016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AA68EB-348C-4E99-822A-DFA9832A4FD6}" type="slidenum">
              <a:rPr lang="en-US" smtClean="0"/>
              <a:t>‹Nº›</a:t>
            </a:fld>
            <a:endParaRPr lang="en-US"/>
          </a:p>
        </p:txBody>
      </p:sp>
    </p:spTree>
    <p:extLst>
      <p:ext uri="{BB962C8B-B14F-4D97-AF65-F5344CB8AC3E}">
        <p14:creationId xmlns:p14="http://schemas.microsoft.com/office/powerpoint/2010/main" val="3179120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83780" y="2640012"/>
            <a:ext cx="9288887" cy="9240044"/>
          </a:xfrm>
        </p:spPr>
        <p:txBody>
          <a:bodyPr anchor="b"/>
          <a:lstStyle>
            <a:lvl1pPr>
              <a:defRPr sz="10079"/>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2243932" y="5701703"/>
            <a:ext cx="14580215" cy="28141800"/>
          </a:xfrm>
        </p:spPr>
        <p:txBody>
          <a:bodyPr anchor="t"/>
          <a:lstStyle>
            <a:lvl1pPr marL="0" indent="0">
              <a:buNone/>
              <a:defRPr sz="10079"/>
            </a:lvl1pPr>
            <a:lvl2pPr marL="1440043" indent="0">
              <a:buNone/>
              <a:defRPr sz="8819"/>
            </a:lvl2pPr>
            <a:lvl3pPr marL="2880086" indent="0">
              <a:buNone/>
              <a:defRPr sz="7559"/>
            </a:lvl3pPr>
            <a:lvl4pPr marL="4320129" indent="0">
              <a:buNone/>
              <a:defRPr sz="6299"/>
            </a:lvl4pPr>
            <a:lvl5pPr marL="5760171" indent="0">
              <a:buNone/>
              <a:defRPr sz="6299"/>
            </a:lvl5pPr>
            <a:lvl6pPr marL="7200214" indent="0">
              <a:buNone/>
              <a:defRPr sz="6299"/>
            </a:lvl6pPr>
            <a:lvl7pPr marL="8640257" indent="0">
              <a:buNone/>
              <a:defRPr sz="6299"/>
            </a:lvl7pPr>
            <a:lvl8pPr marL="10080300" indent="0">
              <a:buNone/>
              <a:defRPr sz="6299"/>
            </a:lvl8pPr>
            <a:lvl9pPr marL="11520343" indent="0">
              <a:buNone/>
              <a:defRPr sz="6299"/>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983780" y="11880056"/>
            <a:ext cx="9288887" cy="22009274"/>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es-ES"/>
              <a:t>Editar el estilo de texto del patrón</a:t>
            </a:r>
          </a:p>
        </p:txBody>
      </p:sp>
      <p:sp>
        <p:nvSpPr>
          <p:cNvPr id="5" name="Date Placeholder 4"/>
          <p:cNvSpPr>
            <a:spLocks noGrp="1"/>
          </p:cNvSpPr>
          <p:nvPr>
            <p:ph type="dt" sz="half" idx="10"/>
          </p:nvPr>
        </p:nvSpPr>
        <p:spPr/>
        <p:txBody>
          <a:bodyPr/>
          <a:lstStyle/>
          <a:p>
            <a:fld id="{1E947523-F911-4AE2-BD51-B0AD59A47186}" type="datetimeFigureOut">
              <a:rPr lang="en-US" smtClean="0"/>
              <a:t>5/31/2016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AA68EB-348C-4E99-822A-DFA9832A4FD6}" type="slidenum">
              <a:rPr lang="en-US" smtClean="0"/>
              <a:t>‹Nº›</a:t>
            </a:fld>
            <a:endParaRPr lang="en-US"/>
          </a:p>
        </p:txBody>
      </p:sp>
    </p:spTree>
    <p:extLst>
      <p:ext uri="{BB962C8B-B14F-4D97-AF65-F5344CB8AC3E}">
        <p14:creationId xmlns:p14="http://schemas.microsoft.com/office/powerpoint/2010/main" val="2191018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E947523-F911-4AE2-BD51-B0AD59A47186}" type="datetimeFigureOut">
              <a:rPr lang="en-US" smtClean="0"/>
              <a:t>5/31/2016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AA68EB-348C-4E99-822A-DFA9832A4FD6}" type="slidenum">
              <a:rPr lang="en-US" smtClean="0"/>
              <a:t>‹Nº›</a:t>
            </a:fld>
            <a:endParaRPr lang="en-US"/>
          </a:p>
        </p:txBody>
      </p:sp>
    </p:spTree>
    <p:extLst>
      <p:ext uri="{BB962C8B-B14F-4D97-AF65-F5344CB8AC3E}">
        <p14:creationId xmlns:p14="http://schemas.microsoft.com/office/powerpoint/2010/main" val="1781030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610306" y="2108343"/>
            <a:ext cx="6210092" cy="3355932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80031" y="2108343"/>
            <a:ext cx="18270270" cy="33559329"/>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E947523-F911-4AE2-BD51-B0AD59A47186}" type="datetimeFigureOut">
              <a:rPr lang="en-US" smtClean="0"/>
              <a:t>5/31/2016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AA68EB-348C-4E99-822A-DFA9832A4FD6}" type="slidenum">
              <a:rPr lang="en-US" smtClean="0"/>
              <a:t>‹Nº›</a:t>
            </a:fld>
            <a:endParaRPr lang="en-US"/>
          </a:p>
        </p:txBody>
      </p:sp>
    </p:spTree>
    <p:extLst>
      <p:ext uri="{BB962C8B-B14F-4D97-AF65-F5344CB8AC3E}">
        <p14:creationId xmlns:p14="http://schemas.microsoft.com/office/powerpoint/2010/main" val="658682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29" y="2108352"/>
            <a:ext cx="24840367" cy="765420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80029" y="10541716"/>
            <a:ext cx="24840367" cy="25125956"/>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980029" y="36703516"/>
            <a:ext cx="6480096" cy="2108343"/>
          </a:xfrm>
          <a:prstGeom prst="rect">
            <a:avLst/>
          </a:prstGeom>
        </p:spPr>
        <p:txBody>
          <a:bodyPr vert="horz" lIns="91440" tIns="45720" rIns="91440" bIns="45720" rtlCol="0" anchor="ctr"/>
          <a:lstStyle>
            <a:lvl1pPr algn="l">
              <a:defRPr sz="3780">
                <a:solidFill>
                  <a:schemeClr val="tx1">
                    <a:tint val="75000"/>
                  </a:schemeClr>
                </a:solidFill>
              </a:defRPr>
            </a:lvl1pPr>
          </a:lstStyle>
          <a:p>
            <a:fld id="{1E947523-F911-4AE2-BD51-B0AD59A47186}" type="datetimeFigureOut">
              <a:rPr lang="en-US" smtClean="0"/>
              <a:t>5/31/2016</a:t>
            </a:fld>
            <a:endParaRPr lang="en-US"/>
          </a:p>
        </p:txBody>
      </p:sp>
      <p:sp>
        <p:nvSpPr>
          <p:cNvPr id="5" name="Footer Placeholder 4"/>
          <p:cNvSpPr>
            <a:spLocks noGrp="1"/>
          </p:cNvSpPr>
          <p:nvPr>
            <p:ph type="ftr" sz="quarter" idx="3"/>
          </p:nvPr>
        </p:nvSpPr>
        <p:spPr>
          <a:xfrm>
            <a:off x="9540141" y="36703516"/>
            <a:ext cx="9720143" cy="2108343"/>
          </a:xfrm>
          <a:prstGeom prst="rect">
            <a:avLst/>
          </a:prstGeom>
        </p:spPr>
        <p:txBody>
          <a:bodyPr vert="horz" lIns="91440" tIns="45720" rIns="91440" bIns="45720" rtlCol="0" anchor="ctr"/>
          <a:lstStyle>
            <a:lvl1pPr algn="ctr">
              <a:defRPr sz="37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0340300" y="36703516"/>
            <a:ext cx="6480096" cy="2108343"/>
          </a:xfrm>
          <a:prstGeom prst="rect">
            <a:avLst/>
          </a:prstGeom>
        </p:spPr>
        <p:txBody>
          <a:bodyPr vert="horz" lIns="91440" tIns="45720" rIns="91440" bIns="45720" rtlCol="0" anchor="ctr"/>
          <a:lstStyle>
            <a:lvl1pPr algn="r">
              <a:defRPr sz="3780">
                <a:solidFill>
                  <a:schemeClr val="tx1">
                    <a:tint val="75000"/>
                  </a:schemeClr>
                </a:solidFill>
              </a:defRPr>
            </a:lvl1pPr>
          </a:lstStyle>
          <a:p>
            <a:fld id="{EBAA68EB-348C-4E99-822A-DFA9832A4FD6}" type="slidenum">
              <a:rPr lang="en-US" smtClean="0"/>
              <a:t>‹Nº›</a:t>
            </a:fld>
            <a:endParaRPr lang="en-US"/>
          </a:p>
        </p:txBody>
      </p:sp>
    </p:spTree>
    <p:extLst>
      <p:ext uri="{BB962C8B-B14F-4D97-AF65-F5344CB8AC3E}">
        <p14:creationId xmlns:p14="http://schemas.microsoft.com/office/powerpoint/2010/main" val="9959333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880086" rtl="0" eaLnBrk="1" latinLnBrk="0" hangingPunct="1">
        <a:lnSpc>
          <a:spcPct val="90000"/>
        </a:lnSpc>
        <a:spcBef>
          <a:spcPct val="0"/>
        </a:spcBef>
        <a:buNone/>
        <a:defRPr sz="13859" kern="1200">
          <a:solidFill>
            <a:schemeClr val="tx1"/>
          </a:solidFill>
          <a:latin typeface="+mj-lt"/>
          <a:ea typeface="+mj-ea"/>
          <a:cs typeface="+mj-cs"/>
        </a:defRPr>
      </a:lvl1pPr>
    </p:titleStyle>
    <p:bodyStyle>
      <a:lvl1pPr marL="720021" indent="-720021" algn="l" defTabSz="2880086" rtl="0" eaLnBrk="1" latinLnBrk="0"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60064" indent="-720021" algn="l" defTabSz="2880086" rtl="0" eaLnBrk="1" latinLnBrk="0"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600107" indent="-720021" algn="l" defTabSz="2880086" rtl="0" eaLnBrk="1" latinLnBrk="0"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40150"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80193"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20236"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60278"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800321"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40364"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l" defTabSz="2880086" rtl="0" eaLnBrk="1" latinLnBrk="0" hangingPunct="1">
        <a:defRPr sz="5669" kern="1200">
          <a:solidFill>
            <a:schemeClr val="tx1"/>
          </a:solidFill>
          <a:latin typeface="+mn-lt"/>
          <a:ea typeface="+mn-ea"/>
          <a:cs typeface="+mn-cs"/>
        </a:defRPr>
      </a:lvl1pPr>
      <a:lvl2pPr marL="1440043" algn="l" defTabSz="2880086" rtl="0" eaLnBrk="1" latinLnBrk="0" hangingPunct="1">
        <a:defRPr sz="5669" kern="1200">
          <a:solidFill>
            <a:schemeClr val="tx1"/>
          </a:solidFill>
          <a:latin typeface="+mn-lt"/>
          <a:ea typeface="+mn-ea"/>
          <a:cs typeface="+mn-cs"/>
        </a:defRPr>
      </a:lvl2pPr>
      <a:lvl3pPr marL="2880086" algn="l" defTabSz="2880086" rtl="0" eaLnBrk="1" latinLnBrk="0" hangingPunct="1">
        <a:defRPr sz="5669" kern="1200">
          <a:solidFill>
            <a:schemeClr val="tx1"/>
          </a:solidFill>
          <a:latin typeface="+mn-lt"/>
          <a:ea typeface="+mn-ea"/>
          <a:cs typeface="+mn-cs"/>
        </a:defRPr>
      </a:lvl3pPr>
      <a:lvl4pPr marL="4320129" algn="l" defTabSz="2880086" rtl="0" eaLnBrk="1" latinLnBrk="0" hangingPunct="1">
        <a:defRPr sz="5669" kern="1200">
          <a:solidFill>
            <a:schemeClr val="tx1"/>
          </a:solidFill>
          <a:latin typeface="+mn-lt"/>
          <a:ea typeface="+mn-ea"/>
          <a:cs typeface="+mn-cs"/>
        </a:defRPr>
      </a:lvl4pPr>
      <a:lvl5pPr marL="5760171" algn="l" defTabSz="2880086" rtl="0" eaLnBrk="1" latinLnBrk="0" hangingPunct="1">
        <a:defRPr sz="5669" kern="1200">
          <a:solidFill>
            <a:schemeClr val="tx1"/>
          </a:solidFill>
          <a:latin typeface="+mn-lt"/>
          <a:ea typeface="+mn-ea"/>
          <a:cs typeface="+mn-cs"/>
        </a:defRPr>
      </a:lvl5pPr>
      <a:lvl6pPr marL="7200214" algn="l" defTabSz="2880086" rtl="0" eaLnBrk="1" latinLnBrk="0" hangingPunct="1">
        <a:defRPr sz="5669" kern="1200">
          <a:solidFill>
            <a:schemeClr val="tx1"/>
          </a:solidFill>
          <a:latin typeface="+mn-lt"/>
          <a:ea typeface="+mn-ea"/>
          <a:cs typeface="+mn-cs"/>
        </a:defRPr>
      </a:lvl6pPr>
      <a:lvl7pPr marL="8640257" algn="l" defTabSz="2880086" rtl="0" eaLnBrk="1" latinLnBrk="0" hangingPunct="1">
        <a:defRPr sz="5669" kern="1200">
          <a:solidFill>
            <a:schemeClr val="tx1"/>
          </a:solidFill>
          <a:latin typeface="+mn-lt"/>
          <a:ea typeface="+mn-ea"/>
          <a:cs typeface="+mn-cs"/>
        </a:defRPr>
      </a:lvl7pPr>
      <a:lvl8pPr marL="10080300" algn="l" defTabSz="2880086" rtl="0" eaLnBrk="1" latinLnBrk="0" hangingPunct="1">
        <a:defRPr sz="5669" kern="1200">
          <a:solidFill>
            <a:schemeClr val="tx1"/>
          </a:solidFill>
          <a:latin typeface="+mn-lt"/>
          <a:ea typeface="+mn-ea"/>
          <a:cs typeface="+mn-cs"/>
        </a:defRPr>
      </a:lvl8pPr>
      <a:lvl9pPr marL="11520343" algn="l" defTabSz="2880086" rtl="0" eaLnBrk="1" latinLnBrk="0"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tiff"/><Relationship Id="rId13" Type="http://schemas.openxmlformats.org/officeDocument/2006/relationships/image" Target="../media/image10.tiff"/><Relationship Id="rId7" Type="http://schemas.openxmlformats.org/officeDocument/2006/relationships/image" Target="../media/image4.tiff"/><Relationship Id="rId12" Type="http://schemas.openxmlformats.org/officeDocument/2006/relationships/image" Target="../media/image9.tiff"/><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tiff"/><Relationship Id="rId11" Type="http://schemas.openxmlformats.org/officeDocument/2006/relationships/image" Target="../media/image8.tiff"/><Relationship Id="rId5" Type="http://schemas.openxmlformats.org/officeDocument/2006/relationships/image" Target="../media/image2.tiff"/><Relationship Id="rId15" Type="http://schemas.openxmlformats.org/officeDocument/2006/relationships/image" Target="../media/image12.tiff"/><Relationship Id="rId10" Type="http://schemas.openxmlformats.org/officeDocument/2006/relationships/image" Target="../media/image7.tiff"/><Relationship Id="rId4" Type="http://schemas.openxmlformats.org/officeDocument/2006/relationships/image" Target="../media/image3.png"/><Relationship Id="rId9" Type="http://schemas.openxmlformats.org/officeDocument/2006/relationships/image" Target="../media/image6.tiff"/><Relationship Id="rId1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49 Tabla"/>
          <p:cNvGraphicFramePr>
            <a:graphicFrameLocks noGrp="1"/>
          </p:cNvGraphicFramePr>
          <p:nvPr>
            <p:extLst>
              <p:ext uri="{D42A27DB-BD31-4B8C-83A1-F6EECF244321}">
                <p14:modId xmlns:p14="http://schemas.microsoft.com/office/powerpoint/2010/main" val="3247373521"/>
              </p:ext>
            </p:extLst>
          </p:nvPr>
        </p:nvGraphicFramePr>
        <p:xfrm>
          <a:off x="515796" y="14532955"/>
          <a:ext cx="6141036" cy="3199792"/>
        </p:xfrm>
        <a:graphic>
          <a:graphicData uri="http://schemas.openxmlformats.org/drawingml/2006/table">
            <a:tbl>
              <a:tblPr firstRow="1" bandRow="1">
                <a:tableStyleId>{5C22544A-7EE6-4342-B048-85BDC9FD1C3A}</a:tableStyleId>
              </a:tblPr>
              <a:tblGrid>
                <a:gridCol w="1535259">
                  <a:extLst>
                    <a:ext uri="{9D8B030D-6E8A-4147-A177-3AD203B41FA5}">
                      <a16:colId xmlns:a16="http://schemas.microsoft.com/office/drawing/2014/main" val="20000"/>
                    </a:ext>
                  </a:extLst>
                </a:gridCol>
                <a:gridCol w="1535259">
                  <a:extLst>
                    <a:ext uri="{9D8B030D-6E8A-4147-A177-3AD203B41FA5}">
                      <a16:colId xmlns:a16="http://schemas.microsoft.com/office/drawing/2014/main" val="20001"/>
                    </a:ext>
                  </a:extLst>
                </a:gridCol>
                <a:gridCol w="1535259">
                  <a:extLst>
                    <a:ext uri="{9D8B030D-6E8A-4147-A177-3AD203B41FA5}">
                      <a16:colId xmlns:a16="http://schemas.microsoft.com/office/drawing/2014/main" val="20002"/>
                    </a:ext>
                  </a:extLst>
                </a:gridCol>
                <a:gridCol w="1535259">
                  <a:extLst>
                    <a:ext uri="{9D8B030D-6E8A-4147-A177-3AD203B41FA5}">
                      <a16:colId xmlns:a16="http://schemas.microsoft.com/office/drawing/2014/main" val="20003"/>
                    </a:ext>
                  </a:extLst>
                </a:gridCol>
              </a:tblGrid>
              <a:tr h="528220">
                <a:tc>
                  <a:txBody>
                    <a:bodyPr/>
                    <a:lstStyle/>
                    <a:p>
                      <a:r>
                        <a:rPr lang="es-ES" sz="1800" dirty="0" err="1"/>
                        <a:t>Lung</a:t>
                      </a:r>
                      <a:r>
                        <a:rPr lang="es-ES" sz="1800" dirty="0"/>
                        <a:t> </a:t>
                      </a:r>
                      <a:r>
                        <a:rPr lang="es-ES" sz="1800" dirty="0" err="1"/>
                        <a:t>Cancer</a:t>
                      </a:r>
                      <a:r>
                        <a:rPr lang="es-ES" sz="1800" dirty="0"/>
                        <a:t> </a:t>
                      </a:r>
                      <a:r>
                        <a:rPr lang="es-ES" sz="1800" dirty="0" err="1"/>
                        <a:t>Cell</a:t>
                      </a:r>
                      <a:r>
                        <a:rPr lang="es-ES" sz="1800" baseline="0" dirty="0"/>
                        <a:t> Line</a:t>
                      </a:r>
                      <a:endParaRPr lang="es-ES" sz="1800" dirty="0"/>
                    </a:p>
                  </a:txBody>
                  <a:tcPr marL="91472" marR="91472" marT="45682" marB="45682">
                    <a:solidFill>
                      <a:srgbClr val="820000"/>
                    </a:solidFill>
                  </a:tcPr>
                </a:tc>
                <a:tc>
                  <a:txBody>
                    <a:bodyPr/>
                    <a:lstStyle/>
                    <a:p>
                      <a:pPr algn="ctr"/>
                      <a:r>
                        <a:rPr lang="es-ES" sz="1800" dirty="0"/>
                        <a:t>Nº</a:t>
                      </a:r>
                      <a:r>
                        <a:rPr lang="es-ES" sz="1800" baseline="0" dirty="0"/>
                        <a:t>  </a:t>
                      </a:r>
                      <a:r>
                        <a:rPr lang="es-ES" sz="1800" baseline="0" dirty="0" err="1"/>
                        <a:t>Studies</a:t>
                      </a:r>
                      <a:endParaRPr lang="es-ES" sz="1800" dirty="0"/>
                    </a:p>
                  </a:txBody>
                  <a:tcPr marL="91472" marR="91472" marT="45682" marB="45682">
                    <a:solidFill>
                      <a:srgbClr val="820000"/>
                    </a:solidFill>
                  </a:tcPr>
                </a:tc>
                <a:tc>
                  <a:txBody>
                    <a:bodyPr/>
                    <a:lstStyle/>
                    <a:p>
                      <a:pPr algn="ctr"/>
                      <a:r>
                        <a:rPr lang="es-ES" sz="1800" dirty="0" err="1"/>
                        <a:t>Strain</a:t>
                      </a:r>
                      <a:endParaRPr lang="es-ES" sz="1800" dirty="0"/>
                    </a:p>
                  </a:txBody>
                  <a:tcPr marL="91472" marR="91472" marT="45682" marB="45682">
                    <a:solidFill>
                      <a:srgbClr val="820000"/>
                    </a:solidFill>
                  </a:tcPr>
                </a:tc>
                <a:tc>
                  <a:txBody>
                    <a:bodyPr/>
                    <a:lstStyle/>
                    <a:p>
                      <a:pPr algn="ctr"/>
                      <a:r>
                        <a:rPr lang="es-ES" sz="1800" dirty="0"/>
                        <a:t>Nº </a:t>
                      </a:r>
                      <a:r>
                        <a:rPr lang="es-ES" sz="1800" dirty="0" err="1"/>
                        <a:t>Mice</a:t>
                      </a:r>
                      <a:endParaRPr lang="es-ES" sz="1800" dirty="0"/>
                    </a:p>
                  </a:txBody>
                  <a:tcPr marL="91472" marR="91472" marT="45682" marB="45682">
                    <a:solidFill>
                      <a:srgbClr val="820000"/>
                    </a:solidFill>
                  </a:tcPr>
                </a:tc>
                <a:extLst>
                  <a:ext uri="{0D108BD9-81ED-4DB2-BD59-A6C34878D82A}">
                    <a16:rowId xmlns:a16="http://schemas.microsoft.com/office/drawing/2014/main" val="10000"/>
                  </a:ext>
                </a:extLst>
              </a:tr>
              <a:tr h="301813">
                <a:tc>
                  <a:txBody>
                    <a:bodyPr/>
                    <a:lstStyle/>
                    <a:p>
                      <a:r>
                        <a:rPr lang="es-ES" sz="1800" b="1" dirty="0">
                          <a:solidFill>
                            <a:srgbClr val="C00000"/>
                          </a:solidFill>
                        </a:rPr>
                        <a:t>H441</a:t>
                      </a:r>
                    </a:p>
                  </a:txBody>
                  <a:tcPr marL="91472" marR="91472" marT="45682" marB="45682">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b="1" dirty="0">
                          <a:solidFill>
                            <a:srgbClr val="C00000"/>
                          </a:solidFill>
                        </a:rPr>
                        <a:t>13</a:t>
                      </a:r>
                    </a:p>
                  </a:txBody>
                  <a:tcPr marL="91472" marR="91472" marT="45682" marB="45682">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err="1"/>
                        <a:t>Athymic</a:t>
                      </a:r>
                      <a:r>
                        <a:rPr lang="es-ES" sz="1800" dirty="0"/>
                        <a:t> </a:t>
                      </a:r>
                      <a:r>
                        <a:rPr lang="es-ES" sz="1800" dirty="0" err="1"/>
                        <a:t>nude</a:t>
                      </a:r>
                      <a:endParaRPr lang="es-ES" sz="1800" dirty="0"/>
                    </a:p>
                  </a:txBody>
                  <a:tcPr marL="91472" marR="91472" marT="45682" marB="45682">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a:t>119</a:t>
                      </a:r>
                    </a:p>
                  </a:txBody>
                  <a:tcPr marL="91472" marR="91472" marT="45682" marB="45682">
                    <a:lnB w="12700" cap="flat" cmpd="sng" algn="ctr">
                      <a:solidFill>
                        <a:schemeClr val="bg1">
                          <a:lumMod val="50000"/>
                        </a:schemeClr>
                      </a:solidFill>
                      <a:prstDash val="sysDash"/>
                      <a:round/>
                      <a:headEnd type="none" w="med" len="med"/>
                      <a:tailEnd type="none" w="med" len="med"/>
                    </a:lnB>
                    <a:noFill/>
                  </a:tcPr>
                </a:tc>
                <a:extLst>
                  <a:ext uri="{0D108BD9-81ED-4DB2-BD59-A6C34878D82A}">
                    <a16:rowId xmlns:a16="http://schemas.microsoft.com/office/drawing/2014/main" val="10001"/>
                  </a:ext>
                </a:extLst>
              </a:tr>
              <a:tr h="301813">
                <a:tc>
                  <a:txBody>
                    <a:bodyPr/>
                    <a:lstStyle/>
                    <a:p>
                      <a:r>
                        <a:rPr lang="pt-BR" sz="1800" dirty="0"/>
                        <a:t>A549</a:t>
                      </a:r>
                      <a:endParaRPr lang="es-ES" sz="1800" dirty="0"/>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a:t>2</a:t>
                      </a: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a:t>CB-17scid</a:t>
                      </a: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a:t>15</a:t>
                      </a: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extLst>
                  <a:ext uri="{0D108BD9-81ED-4DB2-BD59-A6C34878D82A}">
                    <a16:rowId xmlns:a16="http://schemas.microsoft.com/office/drawing/2014/main" val="10002"/>
                  </a:ext>
                </a:extLst>
              </a:tr>
              <a:tr h="301813">
                <a:tc>
                  <a:txBody>
                    <a:bodyPr/>
                    <a:lstStyle/>
                    <a:p>
                      <a:r>
                        <a:rPr lang="pt-BR" sz="1800" dirty="0"/>
                        <a:t>Calu-6</a:t>
                      </a:r>
                      <a:endParaRPr lang="es-ES" sz="1800" dirty="0"/>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a:t>2</a:t>
                      </a: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a:t>CD-1 </a:t>
                      </a:r>
                      <a:r>
                        <a:rPr lang="es-ES" sz="1800" dirty="0" err="1"/>
                        <a:t>nu</a:t>
                      </a:r>
                      <a:r>
                        <a:rPr lang="es-ES" sz="1800" dirty="0"/>
                        <a:t>/</a:t>
                      </a:r>
                      <a:r>
                        <a:rPr lang="es-ES" sz="1800" dirty="0" err="1"/>
                        <a:t>nu</a:t>
                      </a:r>
                      <a:endParaRPr lang="es-ES" sz="1800" dirty="0"/>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a:t>25</a:t>
                      </a: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extLst>
                  <a:ext uri="{0D108BD9-81ED-4DB2-BD59-A6C34878D82A}">
                    <a16:rowId xmlns:a16="http://schemas.microsoft.com/office/drawing/2014/main" val="10003"/>
                  </a:ext>
                </a:extLst>
              </a:tr>
              <a:tr h="301813">
                <a:tc>
                  <a:txBody>
                    <a:bodyPr/>
                    <a:lstStyle/>
                    <a:p>
                      <a:r>
                        <a:rPr lang="pt-BR" sz="1800" dirty="0"/>
                        <a:t>H1650</a:t>
                      </a:r>
                      <a:endParaRPr lang="es-ES" sz="1800" dirty="0"/>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a:t>1</a:t>
                      </a: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err="1"/>
                        <a:t>Athymic</a:t>
                      </a:r>
                      <a:r>
                        <a:rPr lang="es-ES" sz="1800" dirty="0"/>
                        <a:t> </a:t>
                      </a:r>
                      <a:r>
                        <a:rPr lang="es-ES" sz="1800" dirty="0" err="1"/>
                        <a:t>nude</a:t>
                      </a:r>
                      <a:endParaRPr lang="es-ES" sz="1800" dirty="0"/>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a:t>8</a:t>
                      </a: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extLst>
                  <a:ext uri="{0D108BD9-81ED-4DB2-BD59-A6C34878D82A}">
                    <a16:rowId xmlns:a16="http://schemas.microsoft.com/office/drawing/2014/main" val="10004"/>
                  </a:ext>
                </a:extLst>
              </a:tr>
              <a:tr h="301813">
                <a:tc>
                  <a:txBody>
                    <a:bodyPr/>
                    <a:lstStyle/>
                    <a:p>
                      <a:pPr marL="0" algn="l" defTabSz="914400" rtl="0" eaLnBrk="1" latinLnBrk="0" hangingPunct="1"/>
                      <a:r>
                        <a:rPr lang="pt-BR" sz="1800" kern="1200" dirty="0">
                          <a:solidFill>
                            <a:schemeClr val="dk1"/>
                          </a:solidFill>
                          <a:latin typeface="+mn-lt"/>
                          <a:ea typeface="+mn-ea"/>
                          <a:cs typeface="+mn-cs"/>
                        </a:rPr>
                        <a:t>H1975</a:t>
                      </a:r>
                      <a:endParaRPr lang="es-ES" sz="1800" kern="1200" dirty="0">
                        <a:solidFill>
                          <a:schemeClr val="dk1"/>
                        </a:solidFill>
                        <a:latin typeface="+mn-lt"/>
                        <a:ea typeface="+mn-ea"/>
                        <a:cs typeface="+mn-cs"/>
                      </a:endParaRP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a:t>1</a:t>
                      </a: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err="1"/>
                        <a:t>Athymic</a:t>
                      </a:r>
                      <a:r>
                        <a:rPr lang="es-ES" sz="1800" dirty="0"/>
                        <a:t> </a:t>
                      </a:r>
                      <a:r>
                        <a:rPr lang="es-ES" sz="1800" dirty="0" err="1"/>
                        <a:t>nude</a:t>
                      </a:r>
                      <a:endParaRPr lang="es-ES" sz="1800" dirty="0"/>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a:t>8</a:t>
                      </a: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extLst>
                  <a:ext uri="{0D108BD9-81ED-4DB2-BD59-A6C34878D82A}">
                    <a16:rowId xmlns:a16="http://schemas.microsoft.com/office/drawing/2014/main" val="10005"/>
                  </a:ext>
                </a:extLst>
              </a:tr>
              <a:tr h="301813">
                <a:tc>
                  <a:txBody>
                    <a:bodyPr/>
                    <a:lstStyle/>
                    <a:p>
                      <a:pPr marL="0" algn="l" defTabSz="914400" rtl="0" eaLnBrk="1" latinLnBrk="0" hangingPunct="1"/>
                      <a:r>
                        <a:rPr lang="pt-BR" sz="1800" b="1" kern="1200" dirty="0">
                          <a:solidFill>
                            <a:srgbClr val="C00000"/>
                          </a:solidFill>
                          <a:latin typeface="+mn-lt"/>
                          <a:ea typeface="+mn-ea"/>
                          <a:cs typeface="+mn-cs"/>
                        </a:rPr>
                        <a:t>H2122</a:t>
                      </a:r>
                      <a:endParaRPr lang="es-ES" sz="1800" b="1" kern="1200" dirty="0">
                        <a:solidFill>
                          <a:srgbClr val="C00000"/>
                        </a:solidFill>
                        <a:latin typeface="+mn-lt"/>
                        <a:ea typeface="+mn-ea"/>
                        <a:cs typeface="+mn-cs"/>
                      </a:endParaRP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b="1" dirty="0">
                          <a:solidFill>
                            <a:srgbClr val="C00000"/>
                          </a:solidFill>
                        </a:rPr>
                        <a:t>6</a:t>
                      </a: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err="1"/>
                        <a:t>Athymic</a:t>
                      </a:r>
                      <a:r>
                        <a:rPr lang="es-ES" sz="1800" dirty="0"/>
                        <a:t> </a:t>
                      </a:r>
                      <a:r>
                        <a:rPr lang="es-ES" sz="1800" dirty="0" err="1"/>
                        <a:t>nude</a:t>
                      </a:r>
                      <a:endParaRPr lang="es-ES" sz="1800" dirty="0"/>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tc>
                  <a:txBody>
                    <a:bodyPr/>
                    <a:lstStyle/>
                    <a:p>
                      <a:pPr algn="ctr"/>
                      <a:r>
                        <a:rPr lang="es-ES" sz="1800" dirty="0"/>
                        <a:t>56</a:t>
                      </a: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bg1">
                          <a:lumMod val="50000"/>
                        </a:schemeClr>
                      </a:solidFill>
                      <a:prstDash val="sysDash"/>
                      <a:round/>
                      <a:headEnd type="none" w="med" len="med"/>
                      <a:tailEnd type="none" w="med" len="med"/>
                    </a:lnB>
                    <a:noFill/>
                  </a:tcPr>
                </a:tc>
                <a:extLst>
                  <a:ext uri="{0D108BD9-81ED-4DB2-BD59-A6C34878D82A}">
                    <a16:rowId xmlns:a16="http://schemas.microsoft.com/office/drawing/2014/main" val="10006"/>
                  </a:ext>
                </a:extLst>
              </a:tr>
              <a:tr h="301813">
                <a:tc>
                  <a:txBody>
                    <a:bodyPr/>
                    <a:lstStyle/>
                    <a:p>
                      <a:r>
                        <a:rPr lang="pt-BR" sz="1800" dirty="0"/>
                        <a:t>HCC827</a:t>
                      </a:r>
                      <a:endParaRPr lang="es-ES" sz="1800" dirty="0"/>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ES" sz="1800" dirty="0"/>
                        <a:t>1</a:t>
                      </a: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ES" sz="1800" dirty="0"/>
                        <a:t>CB-17scid</a:t>
                      </a: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ES" sz="1800" dirty="0"/>
                        <a:t>8</a:t>
                      </a:r>
                    </a:p>
                  </a:txBody>
                  <a:tcPr marL="91472" marR="91472" marT="45682" marB="45682">
                    <a:lnT w="12700" cap="flat" cmpd="sng" algn="ctr">
                      <a:solidFill>
                        <a:schemeClr val="bg1">
                          <a:lumMod val="50000"/>
                        </a:schemeClr>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58" name="Rectángulo redondeado 57"/>
          <p:cNvSpPr/>
          <p:nvPr/>
        </p:nvSpPr>
        <p:spPr>
          <a:xfrm>
            <a:off x="7223470" y="15376344"/>
            <a:ext cx="6797332" cy="122409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t"/>
          <a:lstStyle/>
          <a:p>
            <a:pPr algn="ctr"/>
            <a:r>
              <a:rPr lang="es-ES_tradnl" sz="2800" dirty="0" err="1">
                <a:solidFill>
                  <a:schemeClr val="tx1"/>
                </a:solidFill>
              </a:rPr>
              <a:t>Typical</a:t>
            </a:r>
            <a:r>
              <a:rPr lang="es-ES_tradnl" sz="2800" dirty="0">
                <a:solidFill>
                  <a:schemeClr val="tx1"/>
                </a:solidFill>
              </a:rPr>
              <a:t> </a:t>
            </a:r>
            <a:r>
              <a:rPr lang="es-ES_tradnl" sz="2800" dirty="0" err="1">
                <a:solidFill>
                  <a:schemeClr val="tx1"/>
                </a:solidFill>
              </a:rPr>
              <a:t>Effects</a:t>
            </a:r>
            <a:endParaRPr lang="en-US" sz="2800" dirty="0">
              <a:solidFill>
                <a:schemeClr val="tx1"/>
              </a:solidFill>
            </a:endParaRPr>
          </a:p>
        </p:txBody>
      </p:sp>
      <p:sp>
        <p:nvSpPr>
          <p:cNvPr id="49" name="Rectángulo redondeado 48"/>
          <p:cNvSpPr/>
          <p:nvPr/>
        </p:nvSpPr>
        <p:spPr>
          <a:xfrm>
            <a:off x="7223470" y="16763930"/>
            <a:ext cx="6797332" cy="6407112"/>
          </a:xfrm>
          <a:prstGeom prst="roundRect">
            <a:avLst>
              <a:gd name="adj" fmla="val 1328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tIns="72000" rIns="0" rtlCol="0" anchor="t"/>
          <a:lstStyle/>
          <a:p>
            <a:pPr algn="ctr"/>
            <a:r>
              <a:rPr lang="es-ES_tradnl" sz="2800" dirty="0" err="1">
                <a:solidFill>
                  <a:schemeClr val="tx1"/>
                </a:solidFill>
              </a:rPr>
              <a:t>Random</a:t>
            </a:r>
            <a:r>
              <a:rPr lang="es-ES_tradnl" sz="2800" dirty="0">
                <a:solidFill>
                  <a:schemeClr val="tx1"/>
                </a:solidFill>
              </a:rPr>
              <a:t> </a:t>
            </a:r>
            <a:r>
              <a:rPr lang="es-ES_tradnl" sz="2800" dirty="0" err="1">
                <a:solidFill>
                  <a:schemeClr val="tx1"/>
                </a:solidFill>
              </a:rPr>
              <a:t>Effects</a:t>
            </a:r>
            <a:endParaRPr lang="en-US" sz="2800" dirty="0">
              <a:solidFill>
                <a:schemeClr val="tx1"/>
              </a:solidFill>
            </a:endParaRPr>
          </a:p>
        </p:txBody>
      </p:sp>
      <p:pic>
        <p:nvPicPr>
          <p:cNvPr id="5" name="5 Imagen" descr="cabeceralatin.jpg"/>
          <p:cNvPicPr>
            <a:picLocks noChangeAspect="1"/>
          </p:cNvPicPr>
          <p:nvPr/>
        </p:nvPicPr>
        <p:blipFill>
          <a:blip r:embed="rId2" cstate="print">
            <a:duotone>
              <a:srgbClr val="C0504D">
                <a:shade val="45000"/>
                <a:satMod val="135000"/>
              </a:srgbClr>
              <a:prstClr val="white"/>
            </a:duotone>
            <a:extLst/>
          </a:blip>
          <a:srcRect/>
          <a:stretch>
            <a:fillRect/>
          </a:stretch>
        </p:blipFill>
        <p:spPr bwMode="auto">
          <a:xfrm>
            <a:off x="0" y="3370"/>
            <a:ext cx="28800425" cy="3584356"/>
          </a:xfrm>
          <a:prstGeom prst="rect">
            <a:avLst/>
          </a:prstGeom>
          <a:noFill/>
          <a:ln w="9525">
            <a:noFill/>
            <a:miter lim="800000"/>
            <a:headEnd/>
            <a:tailEnd/>
          </a:ln>
        </p:spPr>
      </p:pic>
      <p:sp>
        <p:nvSpPr>
          <p:cNvPr id="6" name="Text Box 6"/>
          <p:cNvSpPr txBox="1">
            <a:spLocks noChangeArrowheads="1"/>
          </p:cNvSpPr>
          <p:nvPr/>
        </p:nvSpPr>
        <p:spPr bwMode="auto">
          <a:xfrm>
            <a:off x="4572000" y="331449"/>
            <a:ext cx="20455491" cy="2246769"/>
          </a:xfrm>
          <a:prstGeom prst="rect">
            <a:avLst/>
          </a:prstGeom>
          <a:noFill/>
          <a:ln w="9525">
            <a:noFill/>
            <a:miter lim="800000"/>
            <a:headEnd/>
            <a:tailEnd/>
          </a:ln>
        </p:spPr>
        <p:txBody>
          <a:bodyPr wrap="square">
            <a:spAutoFit/>
          </a:bodyPr>
          <a:lstStyle/>
          <a:p>
            <a:pPr algn="ctr"/>
            <a:r>
              <a:rPr lang="en-US" sz="5400" b="1" dirty="0">
                <a:solidFill>
                  <a:schemeClr val="bg1"/>
                </a:solidFill>
              </a:rPr>
              <a:t>Exploring Inter-study variability in the context of modeling unperturbed xenograft data </a:t>
            </a:r>
          </a:p>
          <a:p>
            <a:pPr algn="ctr"/>
            <a:r>
              <a:rPr lang="en-GB" sz="3200" b="1" dirty="0">
                <a:solidFill>
                  <a:schemeClr val="bg1"/>
                </a:solidFill>
                <a:latin typeface="Calibri" pitchFamily="34" charset="0"/>
              </a:rPr>
              <a:t>M Garcia-Cremades</a:t>
            </a:r>
            <a:r>
              <a:rPr lang="en-GB" sz="3200" b="1" baseline="30000" dirty="0">
                <a:solidFill>
                  <a:schemeClr val="bg1"/>
                </a:solidFill>
                <a:latin typeface="Calibri" pitchFamily="34" charset="0"/>
              </a:rPr>
              <a:t>1</a:t>
            </a:r>
            <a:r>
              <a:rPr lang="en-GB" sz="3200" b="1" dirty="0">
                <a:solidFill>
                  <a:schemeClr val="bg1"/>
                </a:solidFill>
                <a:latin typeface="Calibri" pitchFamily="34" charset="0"/>
              </a:rPr>
              <a:t>, </a:t>
            </a:r>
            <a:r>
              <a:rPr lang="en-GB" sz="3200" b="1" u="sng" dirty="0">
                <a:solidFill>
                  <a:schemeClr val="bg1"/>
                </a:solidFill>
                <a:latin typeface="Calibri" pitchFamily="34" charset="0"/>
              </a:rPr>
              <a:t>V Mangas-Sanjuan</a:t>
            </a:r>
            <a:r>
              <a:rPr lang="en-GB" sz="3200" b="1" baseline="30000" dirty="0">
                <a:solidFill>
                  <a:schemeClr val="bg1"/>
                </a:solidFill>
                <a:latin typeface="Calibri" pitchFamily="34" charset="0"/>
              </a:rPr>
              <a:t>1</a:t>
            </a:r>
            <a:r>
              <a:rPr lang="en-GB" sz="3200" b="1" dirty="0">
                <a:solidFill>
                  <a:schemeClr val="bg1"/>
                </a:solidFill>
                <a:latin typeface="Calibri" pitchFamily="34" charset="0"/>
              </a:rPr>
              <a:t>, IF Troconiz</a:t>
            </a:r>
            <a:r>
              <a:rPr lang="en-GB" sz="3200" b="1" baseline="30000" dirty="0">
                <a:solidFill>
                  <a:schemeClr val="bg1"/>
                </a:solidFill>
                <a:latin typeface="Calibri" pitchFamily="34" charset="0"/>
              </a:rPr>
              <a:t>1</a:t>
            </a:r>
            <a:r>
              <a:rPr lang="en-GB" sz="3200" b="1" dirty="0">
                <a:solidFill>
                  <a:schemeClr val="bg1"/>
                </a:solidFill>
                <a:latin typeface="Calibri" pitchFamily="34" charset="0"/>
              </a:rPr>
              <a:t>, G Mo</a:t>
            </a:r>
            <a:r>
              <a:rPr lang="en-GB" sz="3200" b="1" baseline="30000" dirty="0">
                <a:solidFill>
                  <a:schemeClr val="bg1"/>
                </a:solidFill>
                <a:latin typeface="Calibri" pitchFamily="34" charset="0"/>
              </a:rPr>
              <a:t>2</a:t>
            </a:r>
            <a:r>
              <a:rPr lang="en-GB" sz="3200" b="1" dirty="0">
                <a:solidFill>
                  <a:schemeClr val="bg1"/>
                </a:solidFill>
                <a:latin typeface="Calibri" pitchFamily="34" charset="0"/>
              </a:rPr>
              <a:t>, C Pitou</a:t>
            </a:r>
            <a:r>
              <a:rPr lang="en-GB" sz="3200" b="1" baseline="30000" dirty="0">
                <a:solidFill>
                  <a:schemeClr val="bg1"/>
                </a:solidFill>
                <a:latin typeface="Calibri" pitchFamily="34" charset="0"/>
              </a:rPr>
              <a:t>2</a:t>
            </a:r>
            <a:r>
              <a:rPr lang="en-GB" sz="3200" b="1" dirty="0">
                <a:solidFill>
                  <a:schemeClr val="bg1"/>
                </a:solidFill>
                <a:latin typeface="Calibri" pitchFamily="34" charset="0"/>
              </a:rPr>
              <a:t>, PW Iversen</a:t>
            </a:r>
            <a:r>
              <a:rPr lang="en-GB" sz="3200" b="1" baseline="30000" dirty="0">
                <a:solidFill>
                  <a:schemeClr val="bg1"/>
                </a:solidFill>
                <a:latin typeface="Calibri" pitchFamily="34" charset="0"/>
              </a:rPr>
              <a:t>3</a:t>
            </a:r>
            <a:r>
              <a:rPr lang="en-GB" sz="3200" b="1" dirty="0">
                <a:solidFill>
                  <a:schemeClr val="bg1"/>
                </a:solidFill>
                <a:latin typeface="Calibri" pitchFamily="34" charset="0"/>
              </a:rPr>
              <a:t>, JE Wallin</a:t>
            </a:r>
            <a:r>
              <a:rPr lang="en-GB" sz="3200" b="1" baseline="30000" dirty="0">
                <a:solidFill>
                  <a:schemeClr val="bg1"/>
                </a:solidFill>
                <a:latin typeface="Calibri" pitchFamily="34" charset="0"/>
              </a:rPr>
              <a:t>2</a:t>
            </a:r>
            <a:endParaRPr lang="en-GB" sz="2800" b="1" baseline="30000" dirty="0">
              <a:solidFill>
                <a:schemeClr val="bg1"/>
              </a:solidFill>
              <a:latin typeface="Calibri" pitchFamily="34" charset="0"/>
            </a:endParaRPr>
          </a:p>
        </p:txBody>
      </p:sp>
      <p:sp>
        <p:nvSpPr>
          <p:cNvPr id="7" name="3 CuadroTexto"/>
          <p:cNvSpPr txBox="1"/>
          <p:nvPr/>
        </p:nvSpPr>
        <p:spPr>
          <a:xfrm>
            <a:off x="471489" y="4151924"/>
            <a:ext cx="13549312" cy="742117"/>
          </a:xfrm>
          <a:prstGeom prst="snipRoundRect">
            <a:avLst/>
          </a:prstGeom>
          <a:solidFill>
            <a:schemeClr val="tx1">
              <a:lumMod val="50000"/>
              <a:lumOff val="50000"/>
            </a:schemeClr>
          </a:solid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defTabSz="4176431" fontAlgn="auto">
              <a:spcBef>
                <a:spcPts val="0"/>
              </a:spcBef>
              <a:spcAft>
                <a:spcPts val="0"/>
              </a:spcAft>
              <a:defRPr/>
            </a:pPr>
            <a:r>
              <a:rPr lang="es-ES" sz="4000" b="1" dirty="0">
                <a:solidFill>
                  <a:schemeClr val="bg1"/>
                </a:solidFill>
              </a:rPr>
              <a:t>BACKGROUND</a:t>
            </a:r>
          </a:p>
        </p:txBody>
      </p:sp>
      <p:sp>
        <p:nvSpPr>
          <p:cNvPr id="8" name="11 CuadroTexto"/>
          <p:cNvSpPr txBox="1">
            <a:spLocks noChangeArrowheads="1"/>
          </p:cNvSpPr>
          <p:nvPr/>
        </p:nvSpPr>
        <p:spPr bwMode="auto">
          <a:xfrm>
            <a:off x="471490" y="4945673"/>
            <a:ext cx="13549312" cy="4072910"/>
          </a:xfrm>
          <a:prstGeom prst="rect">
            <a:avLst/>
          </a:prstGeom>
          <a:noFill/>
          <a:ln w="9525">
            <a:noFill/>
            <a:miter lim="800000"/>
            <a:headEnd/>
            <a:tailEnd/>
          </a:ln>
        </p:spPr>
        <p:txBody>
          <a:bodyPr wrap="square">
            <a:spAutoFit/>
          </a:bodyPr>
          <a:lstStyle/>
          <a:p>
            <a:pPr marL="0" lvl="1" algn="just">
              <a:spcBef>
                <a:spcPts val="400"/>
              </a:spcBef>
              <a:spcAft>
                <a:spcPts val="400"/>
              </a:spcAft>
              <a:buClr>
                <a:srgbClr val="948A54"/>
              </a:buClr>
              <a:buSzPct val="200000"/>
            </a:pPr>
            <a:r>
              <a:rPr lang="en-US" sz="2800" dirty="0">
                <a:latin typeface="Calibri" pitchFamily="34" charset="0"/>
              </a:rPr>
              <a:t>Pharmacokinetic/</a:t>
            </a:r>
            <a:r>
              <a:rPr lang="en-US" sz="2800" dirty="0" err="1">
                <a:latin typeface="Calibri" pitchFamily="34" charset="0"/>
              </a:rPr>
              <a:t>Pharmacodynamic</a:t>
            </a:r>
            <a:r>
              <a:rPr lang="en-US" sz="2800" dirty="0">
                <a:latin typeface="Calibri" pitchFamily="34" charset="0"/>
              </a:rPr>
              <a:t> characterization of anti-tumor drug effects using xenograft studies is an important process during early stages of oncology drug development. A common feature in those studies is the presence of experimental variability (</a:t>
            </a:r>
            <a:r>
              <a:rPr lang="en-US" sz="2800" dirty="0" err="1">
                <a:latin typeface="Calibri" pitchFamily="34" charset="0"/>
              </a:rPr>
              <a:t>i</a:t>
            </a:r>
            <a:r>
              <a:rPr lang="en-US" sz="2800" dirty="0">
                <a:latin typeface="Calibri" pitchFamily="34" charset="0"/>
              </a:rPr>
              <a:t>. e., same tumor cell lines), and it is not uncommon to note discrepancies in model-related parameters and response outcomes (i.e., % tumor growth inhibition). Proper characterization of different levels of variability (individual and experimental) may facilitate interpretation of individual experiments, as well as optimal design. </a:t>
            </a:r>
          </a:p>
          <a:p>
            <a:pPr marL="0" lvl="1" algn="just">
              <a:spcBef>
                <a:spcPts val="400"/>
              </a:spcBef>
              <a:spcAft>
                <a:spcPts val="400"/>
              </a:spcAft>
              <a:buClr>
                <a:srgbClr val="948A54"/>
              </a:buClr>
              <a:buSzPct val="200000"/>
            </a:pPr>
            <a:r>
              <a:rPr lang="en-US" sz="2800" dirty="0">
                <a:latin typeface="Calibri" pitchFamily="34" charset="0"/>
              </a:rPr>
              <a:t>The </a:t>
            </a:r>
            <a:r>
              <a:rPr lang="en-US" sz="2800" b="1" dirty="0">
                <a:solidFill>
                  <a:srgbClr val="820000"/>
                </a:solidFill>
                <a:latin typeface="Calibri" pitchFamily="34" charset="0"/>
              </a:rPr>
              <a:t>objective</a:t>
            </a:r>
            <a:r>
              <a:rPr lang="en-US" sz="2800" dirty="0">
                <a:latin typeface="Calibri" pitchFamily="34" charset="0"/>
              </a:rPr>
              <a:t> of this work is to quantify the extent and the impact of inter-study variability on the model parameters reflecting initial tumor conditions (TS</a:t>
            </a:r>
            <a:r>
              <a:rPr lang="en-US" sz="2800" baseline="-25000" dirty="0">
                <a:latin typeface="Calibri" pitchFamily="34" charset="0"/>
              </a:rPr>
              <a:t>0</a:t>
            </a:r>
            <a:r>
              <a:rPr lang="en-US" sz="2800" dirty="0">
                <a:latin typeface="Calibri" pitchFamily="34" charset="0"/>
              </a:rPr>
              <a:t>) and proliferation rate (</a:t>
            </a:r>
            <a:r>
              <a:rPr lang="el-GR" sz="2800" dirty="0">
                <a:latin typeface="Calibri" pitchFamily="34" charset="0"/>
              </a:rPr>
              <a:t>λ</a:t>
            </a:r>
            <a:r>
              <a:rPr lang="en-US" sz="2800" baseline="-25000" dirty="0">
                <a:latin typeface="Calibri" pitchFamily="34" charset="0"/>
              </a:rPr>
              <a:t>1</a:t>
            </a:r>
            <a:r>
              <a:rPr lang="en-US" sz="2800" dirty="0">
                <a:latin typeface="Calibri" pitchFamily="34" charset="0"/>
              </a:rPr>
              <a:t>).</a:t>
            </a:r>
            <a:endParaRPr lang="es-ES" sz="2800" dirty="0">
              <a:latin typeface="Calibri" pitchFamily="34" charset="0"/>
            </a:endParaRPr>
          </a:p>
        </p:txBody>
      </p:sp>
      <p:sp>
        <p:nvSpPr>
          <p:cNvPr id="9" name="Rectangle 2"/>
          <p:cNvSpPr>
            <a:spLocks noChangeArrowheads="1"/>
          </p:cNvSpPr>
          <p:nvPr/>
        </p:nvSpPr>
        <p:spPr bwMode="auto">
          <a:xfrm>
            <a:off x="5682145" y="2662136"/>
            <a:ext cx="18235200" cy="830997"/>
          </a:xfrm>
          <a:prstGeom prst="rect">
            <a:avLst/>
          </a:prstGeom>
          <a:noFill/>
          <a:ln w="9525">
            <a:noFill/>
            <a:miter lim="800000"/>
            <a:headEnd/>
            <a:tailEnd/>
          </a:ln>
        </p:spPr>
        <p:txBody>
          <a:bodyPr wrap="square">
            <a:spAutoFit/>
          </a:bodyPr>
          <a:lstStyle/>
          <a:p>
            <a:pPr algn="ctr"/>
            <a:r>
              <a:rPr lang="en-US" sz="2400" baseline="30000" dirty="0">
                <a:solidFill>
                  <a:schemeClr val="bg1"/>
                </a:solidFill>
                <a:latin typeface="Calibri" pitchFamily="34" charset="0"/>
              </a:rPr>
              <a:t>1</a:t>
            </a:r>
            <a:r>
              <a:rPr lang="en-US" sz="2400" dirty="0">
                <a:solidFill>
                  <a:schemeClr val="bg1"/>
                </a:solidFill>
                <a:latin typeface="Calibri" pitchFamily="34" charset="0"/>
              </a:rPr>
              <a:t> Department of Pharmacy and Pharmaceutical Technology, School of Pharmacy, University of Navarra, Pamplona, Spain </a:t>
            </a:r>
          </a:p>
          <a:p>
            <a:pPr algn="ctr"/>
            <a:r>
              <a:rPr lang="en-US" sz="2400" baseline="30000" dirty="0">
                <a:solidFill>
                  <a:schemeClr val="bg1"/>
                </a:solidFill>
                <a:latin typeface="Calibri" pitchFamily="34" charset="0"/>
              </a:rPr>
              <a:t>2</a:t>
            </a:r>
            <a:r>
              <a:rPr lang="en-US" sz="2400" dirty="0">
                <a:solidFill>
                  <a:schemeClr val="bg1"/>
                </a:solidFill>
                <a:latin typeface="Calibri" pitchFamily="34" charset="0"/>
              </a:rPr>
              <a:t> Global PK/PD &amp; </a:t>
            </a:r>
            <a:r>
              <a:rPr lang="en-US" sz="2400" dirty="0" err="1">
                <a:solidFill>
                  <a:schemeClr val="bg1"/>
                </a:solidFill>
                <a:latin typeface="Calibri" pitchFamily="34" charset="0"/>
              </a:rPr>
              <a:t>Pharmacometrics</a:t>
            </a:r>
            <a:r>
              <a:rPr lang="en-US" sz="2400" dirty="0">
                <a:solidFill>
                  <a:schemeClr val="bg1"/>
                </a:solidFill>
                <a:latin typeface="Calibri" pitchFamily="34" charset="0"/>
              </a:rPr>
              <a:t>, Eli Lilly and Company</a:t>
            </a:r>
            <a:r>
              <a:rPr lang="en-US" sz="2400" baseline="30000" dirty="0">
                <a:solidFill>
                  <a:schemeClr val="bg1"/>
                </a:solidFill>
                <a:latin typeface="Calibri" pitchFamily="34" charset="0"/>
              </a:rPr>
              <a:t> 3</a:t>
            </a:r>
            <a:r>
              <a:rPr lang="en-US" sz="2400" dirty="0">
                <a:solidFill>
                  <a:schemeClr val="bg1"/>
                </a:solidFill>
                <a:latin typeface="Calibri" pitchFamily="34" charset="0"/>
              </a:rPr>
              <a:t> Lilly Research laboratories, Eli Lilly and Company </a:t>
            </a:r>
            <a:endParaRPr lang="en-GB" sz="2400" dirty="0">
              <a:solidFill>
                <a:schemeClr val="bg1"/>
              </a:solidFill>
              <a:latin typeface="Calibri" pitchFamily="34" charset="0"/>
            </a:endParaRPr>
          </a:p>
        </p:txBody>
      </p:sp>
      <p:sp>
        <p:nvSpPr>
          <p:cNvPr id="12" name="3 CuadroTexto"/>
          <p:cNvSpPr txBox="1"/>
          <p:nvPr/>
        </p:nvSpPr>
        <p:spPr>
          <a:xfrm>
            <a:off x="471489" y="9358790"/>
            <a:ext cx="13549312" cy="742117"/>
          </a:xfrm>
          <a:prstGeom prst="snipRoundRect">
            <a:avLst/>
          </a:prstGeom>
          <a:solidFill>
            <a:schemeClr val="tx1">
              <a:lumMod val="50000"/>
              <a:lumOff val="50000"/>
            </a:schemeClr>
          </a:solidFill>
          <a:ln/>
        </p:spPr>
        <p:style>
          <a:lnRef idx="3">
            <a:schemeClr val="lt1"/>
          </a:lnRef>
          <a:fillRef idx="1">
            <a:schemeClr val="accent1"/>
          </a:fillRef>
          <a:effectRef idx="1">
            <a:schemeClr val="accent1"/>
          </a:effectRef>
          <a:fontRef idx="minor">
            <a:schemeClr val="lt1"/>
          </a:fontRef>
        </p:style>
        <p:txBody>
          <a:bodyPr wrap="square">
            <a:spAutoFit/>
          </a:bodyPr>
          <a:lstStyle/>
          <a:p>
            <a:pPr defTabSz="4176431" fontAlgn="auto">
              <a:spcBef>
                <a:spcPts val="0"/>
              </a:spcBef>
              <a:spcAft>
                <a:spcPts val="0"/>
              </a:spcAft>
              <a:defRPr/>
            </a:pPr>
            <a:r>
              <a:rPr lang="es-ES" sz="4000" b="1" dirty="0">
                <a:solidFill>
                  <a:schemeClr val="bg1"/>
                </a:solidFill>
              </a:rPr>
              <a:t>METHODS</a:t>
            </a:r>
          </a:p>
        </p:txBody>
      </p:sp>
      <p:sp>
        <p:nvSpPr>
          <p:cNvPr id="14" name="11 CuadroTexto"/>
          <p:cNvSpPr txBox="1">
            <a:spLocks noChangeArrowheads="1"/>
          </p:cNvSpPr>
          <p:nvPr/>
        </p:nvSpPr>
        <p:spPr bwMode="auto">
          <a:xfrm>
            <a:off x="471489" y="10258337"/>
            <a:ext cx="13549312" cy="3539430"/>
          </a:xfrm>
          <a:prstGeom prst="rect">
            <a:avLst/>
          </a:prstGeom>
          <a:noFill/>
          <a:ln w="9525">
            <a:noFill/>
            <a:miter lim="800000"/>
            <a:headEnd/>
            <a:tailEnd/>
          </a:ln>
        </p:spPr>
        <p:txBody>
          <a:bodyPr wrap="square">
            <a:spAutoFit/>
          </a:bodyPr>
          <a:lstStyle/>
          <a:p>
            <a:pPr marL="0" lvl="1" algn="just">
              <a:spcBef>
                <a:spcPts val="400"/>
              </a:spcBef>
              <a:spcAft>
                <a:spcPts val="400"/>
              </a:spcAft>
              <a:buClr>
                <a:srgbClr val="948A54"/>
              </a:buClr>
              <a:buSzPct val="200000"/>
            </a:pPr>
            <a:r>
              <a:rPr lang="en-US" sz="2800" dirty="0">
                <a:latin typeface="Calibri" pitchFamily="34" charset="0"/>
              </a:rPr>
              <a:t>Longitudinal tumor volume data from animals (n=239) that received saline administration were used for this analysis. The selected analysis dataset represent different lung cancer </a:t>
            </a:r>
            <a:r>
              <a:rPr lang="en-US" sz="2800" dirty="0" err="1">
                <a:latin typeface="Calibri" pitchFamily="34" charset="0"/>
              </a:rPr>
              <a:t>tumour</a:t>
            </a:r>
            <a:r>
              <a:rPr lang="en-US" sz="2800" dirty="0">
                <a:latin typeface="Calibri" pitchFamily="34" charset="0"/>
              </a:rPr>
              <a:t> cell lines (n=7). For each type of cell line the number of experiments varied from 1 to 13 (</a:t>
            </a:r>
            <a:r>
              <a:rPr lang="en-US" sz="2800" b="1" dirty="0">
                <a:solidFill>
                  <a:srgbClr val="820000"/>
                </a:solidFill>
                <a:latin typeface="Calibri" pitchFamily="34" charset="0"/>
              </a:rPr>
              <a:t>Table I</a:t>
            </a:r>
            <a:r>
              <a:rPr lang="en-US" sz="2800" dirty="0">
                <a:latin typeface="Calibri" pitchFamily="34" charset="0"/>
              </a:rPr>
              <a:t>). All the analyses were performed with NONMEM 7.3. Different structural models were fit to the data to characterize the unperturbed </a:t>
            </a:r>
            <a:r>
              <a:rPr lang="en-US" sz="2800" dirty="0" err="1">
                <a:latin typeface="Calibri" pitchFamily="34" charset="0"/>
              </a:rPr>
              <a:t>tumour</a:t>
            </a:r>
            <a:r>
              <a:rPr lang="en-US" sz="2800" dirty="0">
                <a:latin typeface="Calibri" pitchFamily="34" charset="0"/>
              </a:rPr>
              <a:t> growth kinetics (</a:t>
            </a:r>
            <a:r>
              <a:rPr lang="en-US" sz="2800" b="1" dirty="0">
                <a:solidFill>
                  <a:srgbClr val="820000"/>
                </a:solidFill>
                <a:latin typeface="Calibri" pitchFamily="34" charset="0"/>
              </a:rPr>
              <a:t>Table II</a:t>
            </a:r>
            <a:r>
              <a:rPr lang="en-US" sz="2800" dirty="0">
                <a:latin typeface="Calibri" pitchFamily="34" charset="0"/>
              </a:rPr>
              <a:t>). Once the base population model was selected for each cell line, the study variable was incorporated into the model either as a non-ordered categorical covariate, or as second level of variability through the $LEVEL functionality available in NONMEM 7.3 (</a:t>
            </a:r>
            <a:r>
              <a:rPr lang="en-US" sz="2800" b="1" dirty="0">
                <a:solidFill>
                  <a:srgbClr val="820000"/>
                </a:solidFill>
                <a:latin typeface="Calibri" pitchFamily="34" charset="0"/>
              </a:rPr>
              <a:t>Figure I</a:t>
            </a:r>
            <a:r>
              <a:rPr lang="en-US" sz="2800" dirty="0">
                <a:latin typeface="Calibri" pitchFamily="34" charset="0"/>
              </a:rPr>
              <a:t>). </a:t>
            </a:r>
            <a:endParaRPr lang="es-ES" sz="2800" dirty="0">
              <a:latin typeface="Calibri" pitchFamily="34" charset="0"/>
            </a:endParaRPr>
          </a:p>
        </p:txBody>
      </p:sp>
      <p:sp>
        <p:nvSpPr>
          <p:cNvPr id="15" name="3 CuadroTexto"/>
          <p:cNvSpPr txBox="1"/>
          <p:nvPr/>
        </p:nvSpPr>
        <p:spPr>
          <a:xfrm>
            <a:off x="576175" y="23751724"/>
            <a:ext cx="13549313" cy="742117"/>
          </a:xfrm>
          <a:prstGeom prst="snipRoundRect">
            <a:avLst/>
          </a:prstGeom>
          <a:solidFill>
            <a:schemeClr val="tx1">
              <a:lumMod val="50000"/>
              <a:lumOff val="50000"/>
            </a:schemeClr>
          </a:solidFill>
          <a:ln/>
        </p:spPr>
        <p:style>
          <a:lnRef idx="3">
            <a:schemeClr val="lt1"/>
          </a:lnRef>
          <a:fillRef idx="1">
            <a:schemeClr val="accent1"/>
          </a:fillRef>
          <a:effectRef idx="1">
            <a:schemeClr val="accent1"/>
          </a:effectRef>
          <a:fontRef idx="minor">
            <a:schemeClr val="lt1"/>
          </a:fontRef>
        </p:style>
        <p:txBody>
          <a:bodyPr wrap="square">
            <a:spAutoFit/>
          </a:bodyPr>
          <a:lstStyle/>
          <a:p>
            <a:pPr defTabSz="4176431" fontAlgn="auto">
              <a:spcBef>
                <a:spcPts val="0"/>
              </a:spcBef>
              <a:spcAft>
                <a:spcPts val="0"/>
              </a:spcAft>
              <a:defRPr/>
            </a:pPr>
            <a:r>
              <a:rPr lang="es-ES" sz="4000" b="1" dirty="0">
                <a:solidFill>
                  <a:schemeClr val="bg1"/>
                </a:solidFill>
              </a:rPr>
              <a:t>RESULTS</a:t>
            </a:r>
          </a:p>
        </p:txBody>
      </p:sp>
      <p:sp>
        <p:nvSpPr>
          <p:cNvPr id="16" name="11 CuadroTexto"/>
          <p:cNvSpPr txBox="1">
            <a:spLocks noChangeArrowheads="1"/>
          </p:cNvSpPr>
          <p:nvPr/>
        </p:nvSpPr>
        <p:spPr bwMode="auto">
          <a:xfrm>
            <a:off x="541279" y="24718407"/>
            <a:ext cx="13549313" cy="2246769"/>
          </a:xfrm>
          <a:prstGeom prst="rect">
            <a:avLst/>
          </a:prstGeom>
          <a:noFill/>
          <a:ln w="9525">
            <a:noFill/>
            <a:miter lim="800000"/>
            <a:headEnd/>
            <a:tailEnd/>
          </a:ln>
        </p:spPr>
        <p:txBody>
          <a:bodyPr wrap="square">
            <a:spAutoFit/>
          </a:bodyPr>
          <a:lstStyle/>
          <a:p>
            <a:pPr marL="0" lvl="1" algn="just">
              <a:spcBef>
                <a:spcPts val="400"/>
              </a:spcBef>
              <a:spcAft>
                <a:spcPts val="400"/>
              </a:spcAft>
              <a:buClr>
                <a:srgbClr val="948A54"/>
              </a:buClr>
              <a:buSzPct val="200000"/>
            </a:pPr>
            <a:r>
              <a:rPr lang="en-US" sz="2800" dirty="0">
                <a:latin typeface="Calibri" pitchFamily="34" charset="0"/>
              </a:rPr>
              <a:t>The unperturbed tumor growth model proposed by </a:t>
            </a:r>
            <a:r>
              <a:rPr lang="en-US" sz="2800" dirty="0" err="1">
                <a:latin typeface="Calibri" pitchFamily="34" charset="0"/>
              </a:rPr>
              <a:t>Simeoni</a:t>
            </a:r>
            <a:r>
              <a:rPr lang="en-US" sz="2800" dirty="0">
                <a:latin typeface="Calibri" pitchFamily="34" charset="0"/>
              </a:rPr>
              <a:t> et al.[1], provided a fair description of the data in all the seven different tumor cell lines. Including the study variable as second level of variability was significant (p&lt;0.001) in those studies with more than three repeated experiments. Table 2 shows the -2LL for each developed model in those cell lines where inter-study variability was statistically significant (</a:t>
            </a:r>
            <a:r>
              <a:rPr lang="en-US" sz="2800" b="1" dirty="0">
                <a:solidFill>
                  <a:srgbClr val="820000"/>
                </a:solidFill>
                <a:latin typeface="Calibri" pitchFamily="34" charset="0"/>
              </a:rPr>
              <a:t>Table III</a:t>
            </a:r>
            <a:r>
              <a:rPr lang="en-US" sz="2800" dirty="0">
                <a:latin typeface="Calibri" pitchFamily="34" charset="0"/>
              </a:rPr>
              <a:t>). </a:t>
            </a:r>
          </a:p>
        </p:txBody>
      </p:sp>
      <p:sp>
        <p:nvSpPr>
          <p:cNvPr id="17" name="3 CuadroTexto"/>
          <p:cNvSpPr txBox="1"/>
          <p:nvPr/>
        </p:nvSpPr>
        <p:spPr>
          <a:xfrm>
            <a:off x="14859690" y="33110732"/>
            <a:ext cx="13549313" cy="742117"/>
          </a:xfrm>
          <a:prstGeom prst="snipRoundRect">
            <a:avLst/>
          </a:prstGeom>
          <a:solidFill>
            <a:schemeClr val="tx1">
              <a:lumMod val="50000"/>
              <a:lumOff val="50000"/>
            </a:schemeClr>
          </a:solidFill>
          <a:ln/>
        </p:spPr>
        <p:style>
          <a:lnRef idx="3">
            <a:schemeClr val="lt1"/>
          </a:lnRef>
          <a:fillRef idx="1">
            <a:schemeClr val="accent1"/>
          </a:fillRef>
          <a:effectRef idx="1">
            <a:schemeClr val="accent1"/>
          </a:effectRef>
          <a:fontRef idx="minor">
            <a:schemeClr val="lt1"/>
          </a:fontRef>
        </p:style>
        <p:txBody>
          <a:bodyPr wrap="square">
            <a:spAutoFit/>
          </a:bodyPr>
          <a:lstStyle/>
          <a:p>
            <a:pPr defTabSz="4176431" fontAlgn="auto">
              <a:spcBef>
                <a:spcPts val="0"/>
              </a:spcBef>
              <a:spcAft>
                <a:spcPts val="0"/>
              </a:spcAft>
              <a:defRPr/>
            </a:pPr>
            <a:r>
              <a:rPr lang="es-ES" sz="4000" b="1" dirty="0">
                <a:solidFill>
                  <a:schemeClr val="bg1"/>
                </a:solidFill>
              </a:rPr>
              <a:t>CONCLUSION</a:t>
            </a:r>
          </a:p>
        </p:txBody>
      </p:sp>
      <p:sp>
        <p:nvSpPr>
          <p:cNvPr id="18" name="11 CuadroTexto"/>
          <p:cNvSpPr txBox="1">
            <a:spLocks noChangeArrowheads="1"/>
          </p:cNvSpPr>
          <p:nvPr/>
        </p:nvSpPr>
        <p:spPr bwMode="auto">
          <a:xfrm>
            <a:off x="14859690" y="34007570"/>
            <a:ext cx="13549313" cy="2246769"/>
          </a:xfrm>
          <a:prstGeom prst="rect">
            <a:avLst/>
          </a:prstGeom>
          <a:noFill/>
          <a:ln w="9525">
            <a:noFill/>
            <a:miter lim="800000"/>
            <a:headEnd/>
            <a:tailEnd/>
          </a:ln>
        </p:spPr>
        <p:txBody>
          <a:bodyPr wrap="square">
            <a:spAutoFit/>
          </a:bodyPr>
          <a:lstStyle/>
          <a:p>
            <a:pPr marL="0" lvl="1" algn="just">
              <a:spcBef>
                <a:spcPts val="400"/>
              </a:spcBef>
              <a:spcAft>
                <a:spcPts val="400"/>
              </a:spcAft>
              <a:buClr>
                <a:srgbClr val="948A54"/>
              </a:buClr>
              <a:buSzPct val="200000"/>
            </a:pPr>
            <a:r>
              <a:rPr lang="en-US" sz="2800" dirty="0">
                <a:latin typeface="Calibri" pitchFamily="34" charset="0"/>
              </a:rPr>
              <a:t>This analysis shows that inter-study variability is present in typical xenograft experiments with a moderate magnitude and can be detected with precision in cases with at least three repeated experiments. Current available tools in </a:t>
            </a:r>
            <a:r>
              <a:rPr lang="en-US" sz="2800" dirty="0" err="1">
                <a:latin typeface="Calibri" pitchFamily="34" charset="0"/>
              </a:rPr>
              <a:t>Pharmacometrics</a:t>
            </a:r>
            <a:r>
              <a:rPr lang="en-US" sz="2800" dirty="0">
                <a:latin typeface="Calibri" pitchFamily="34" charset="0"/>
              </a:rPr>
              <a:t> allow proper handling of study effects beyond the covariate effects. Ongoing research focuses on the role of study effects in the perturbed growth model, and its similarities across different types of cancers.</a:t>
            </a:r>
            <a:endParaRPr lang="es-ES" sz="2800" dirty="0">
              <a:latin typeface="Calibri" pitchFamily="34" charset="0"/>
            </a:endParaRPr>
          </a:p>
        </p:txBody>
      </p:sp>
      <p:sp>
        <p:nvSpPr>
          <p:cNvPr id="20" name="3 CuadroTexto"/>
          <p:cNvSpPr txBox="1"/>
          <p:nvPr/>
        </p:nvSpPr>
        <p:spPr>
          <a:xfrm>
            <a:off x="14859690" y="36926839"/>
            <a:ext cx="13422374" cy="742117"/>
          </a:xfrm>
          <a:prstGeom prst="snipRoundRect">
            <a:avLst/>
          </a:prstGeom>
          <a:noFill/>
          <a:ln/>
        </p:spPr>
        <p:style>
          <a:lnRef idx="3">
            <a:schemeClr val="lt1"/>
          </a:lnRef>
          <a:fillRef idx="1">
            <a:schemeClr val="accent1"/>
          </a:fillRef>
          <a:effectRef idx="1">
            <a:schemeClr val="accent1"/>
          </a:effectRef>
          <a:fontRef idx="minor">
            <a:schemeClr val="lt1"/>
          </a:fontRef>
        </p:style>
        <p:txBody>
          <a:bodyPr wrap="square">
            <a:spAutoFit/>
          </a:bodyPr>
          <a:lstStyle/>
          <a:p>
            <a:pPr defTabSz="4176431" fontAlgn="auto">
              <a:spcBef>
                <a:spcPts val="0"/>
              </a:spcBef>
              <a:spcAft>
                <a:spcPts val="0"/>
              </a:spcAft>
              <a:defRPr/>
            </a:pPr>
            <a:r>
              <a:rPr lang="es-ES" sz="4000" b="1" i="1" dirty="0">
                <a:solidFill>
                  <a:schemeClr val="bg2">
                    <a:lumMod val="25000"/>
                  </a:schemeClr>
                </a:solidFill>
              </a:rPr>
              <a:t>Reference</a:t>
            </a:r>
          </a:p>
        </p:txBody>
      </p:sp>
      <p:sp>
        <p:nvSpPr>
          <p:cNvPr id="21" name="11 CuadroTexto"/>
          <p:cNvSpPr txBox="1">
            <a:spLocks noChangeArrowheads="1"/>
          </p:cNvSpPr>
          <p:nvPr/>
        </p:nvSpPr>
        <p:spPr bwMode="auto">
          <a:xfrm>
            <a:off x="15021371" y="37839631"/>
            <a:ext cx="13154028" cy="707886"/>
          </a:xfrm>
          <a:prstGeom prst="rect">
            <a:avLst/>
          </a:prstGeom>
          <a:noFill/>
          <a:ln w="9525">
            <a:noFill/>
            <a:miter lim="800000"/>
            <a:headEnd/>
            <a:tailEnd/>
          </a:ln>
        </p:spPr>
        <p:txBody>
          <a:bodyPr wrap="square">
            <a:spAutoFit/>
          </a:bodyPr>
          <a:lstStyle/>
          <a:p>
            <a:pPr marL="0" lvl="1" algn="just">
              <a:spcBef>
                <a:spcPts val="400"/>
              </a:spcBef>
              <a:spcAft>
                <a:spcPts val="400"/>
              </a:spcAft>
              <a:buClr>
                <a:srgbClr val="948A54"/>
              </a:buClr>
              <a:buSzPct val="200000"/>
            </a:pPr>
            <a:r>
              <a:rPr lang="en-US" sz="2000" dirty="0" err="1"/>
              <a:t>Simeoni</a:t>
            </a:r>
            <a:r>
              <a:rPr lang="en-US" sz="2000" dirty="0"/>
              <a:t> M, </a:t>
            </a:r>
            <a:r>
              <a:rPr lang="en-US" sz="2000" dirty="0" err="1"/>
              <a:t>Magni</a:t>
            </a:r>
            <a:r>
              <a:rPr lang="en-US" sz="2000" dirty="0"/>
              <a:t> P, </a:t>
            </a:r>
            <a:r>
              <a:rPr lang="en-US" sz="2000" dirty="0" err="1"/>
              <a:t>Cammia</a:t>
            </a:r>
            <a:r>
              <a:rPr lang="en-US" sz="2000" dirty="0"/>
              <a:t> C, De Nicolao G, </a:t>
            </a:r>
            <a:r>
              <a:rPr lang="en-US" sz="2000" dirty="0" err="1"/>
              <a:t>Croci</a:t>
            </a:r>
            <a:r>
              <a:rPr lang="en-US" sz="2000" dirty="0"/>
              <a:t> V, </a:t>
            </a:r>
            <a:r>
              <a:rPr lang="en-US" sz="2000" dirty="0" err="1"/>
              <a:t>Pesenti</a:t>
            </a:r>
            <a:r>
              <a:rPr lang="en-US" sz="2000" dirty="0"/>
              <a:t> E, </a:t>
            </a:r>
            <a:r>
              <a:rPr lang="en-US" sz="2000" dirty="0" err="1"/>
              <a:t>Germani</a:t>
            </a:r>
            <a:r>
              <a:rPr lang="en-US" sz="2000" dirty="0"/>
              <a:t> M, </a:t>
            </a:r>
            <a:r>
              <a:rPr lang="en-US" sz="2000" dirty="0" err="1"/>
              <a:t>Poggesi</a:t>
            </a:r>
            <a:r>
              <a:rPr lang="en-US" sz="2000" dirty="0"/>
              <a:t> I, </a:t>
            </a:r>
            <a:r>
              <a:rPr lang="en-US" sz="2000" dirty="0" err="1"/>
              <a:t>Rocchetti</a:t>
            </a:r>
            <a:r>
              <a:rPr lang="en-US" sz="2000" dirty="0"/>
              <a:t> M. Cancer Research 64: 1094-101.</a:t>
            </a:r>
            <a:endParaRPr lang="es-ES" sz="3200" dirty="0">
              <a:latin typeface="Calibri" pitchFamily="34" charset="0"/>
            </a:endParaRPr>
          </a:p>
        </p:txBody>
      </p:sp>
      <mc:AlternateContent xmlns:mc="http://schemas.openxmlformats.org/markup-compatibility/2006" xmlns:a14="http://schemas.microsoft.com/office/drawing/2010/main">
        <mc:Choice Requires="a14">
          <p:graphicFrame>
            <p:nvGraphicFramePr>
              <p:cNvPr id="28" name="Tabla 27"/>
              <p:cNvGraphicFramePr>
                <a:graphicFrameLocks noGrp="1"/>
              </p:cNvGraphicFramePr>
              <p:nvPr>
                <p:extLst>
                  <p:ext uri="{D42A27DB-BD31-4B8C-83A1-F6EECF244321}">
                    <p14:modId xmlns:p14="http://schemas.microsoft.com/office/powerpoint/2010/main" val="2125133314"/>
                  </p:ext>
                </p:extLst>
              </p:nvPr>
            </p:nvGraphicFramePr>
            <p:xfrm>
              <a:off x="595117" y="18576584"/>
              <a:ext cx="5558252" cy="4874496"/>
            </p:xfrm>
            <a:graphic>
              <a:graphicData uri="http://schemas.openxmlformats.org/drawingml/2006/table">
                <a:tbl>
                  <a:tblPr firstRow="1" bandRow="1">
                    <a:tableStyleId>{2D5ABB26-0587-4C30-8999-92F81FD0307C}</a:tableStyleId>
                  </a:tblPr>
                  <a:tblGrid>
                    <a:gridCol w="1798154">
                      <a:extLst>
                        <a:ext uri="{9D8B030D-6E8A-4147-A177-3AD203B41FA5}">
                          <a16:colId xmlns:a16="http://schemas.microsoft.com/office/drawing/2014/main" val="1118848195"/>
                        </a:ext>
                      </a:extLst>
                    </a:gridCol>
                    <a:gridCol w="3760098">
                      <a:extLst>
                        <a:ext uri="{9D8B030D-6E8A-4147-A177-3AD203B41FA5}">
                          <a16:colId xmlns:a16="http://schemas.microsoft.com/office/drawing/2014/main" val="3595445851"/>
                        </a:ext>
                      </a:extLst>
                    </a:gridCol>
                  </a:tblGrid>
                  <a:tr h="396641">
                    <a:tc gridSpan="2">
                      <a:txBody>
                        <a:bodyPr/>
                        <a:lstStyle/>
                        <a:p>
                          <a:r>
                            <a:rPr lang="es-ES_tradnl" sz="1800" b="1" dirty="0">
                              <a:solidFill>
                                <a:schemeClr val="bg1"/>
                              </a:solidFill>
                            </a:rPr>
                            <a:t>Estructural </a:t>
                          </a:r>
                          <a:r>
                            <a:rPr lang="es-ES_tradnl" sz="1800" b="1" dirty="0" err="1">
                              <a:solidFill>
                                <a:schemeClr val="bg1"/>
                              </a:solidFill>
                            </a:rPr>
                            <a:t>Models</a:t>
                          </a:r>
                          <a:endParaRPr lang="en-US" sz="1800" b="1" dirty="0">
                            <a:solidFill>
                              <a:schemeClr val="bg1"/>
                            </a:solidFill>
                          </a:endParaRP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820000"/>
                        </a:solidFill>
                      </a:tcPr>
                    </a:tc>
                    <a:tc hMerge="1">
                      <a:txBody>
                        <a:bodyPr/>
                        <a:lstStyle/>
                        <a:p>
                          <a:endParaRPr lang="en-US" sz="1200" dirty="0"/>
                        </a:p>
                      </a:txBody>
                      <a:tcPr>
                        <a:solidFill>
                          <a:schemeClr val="tx1">
                            <a:lumMod val="65000"/>
                            <a:lumOff val="35000"/>
                          </a:schemeClr>
                        </a:solidFill>
                      </a:tcPr>
                    </a:tc>
                    <a:extLst>
                      <a:ext uri="{0D108BD9-81ED-4DB2-BD59-A6C34878D82A}">
                        <a16:rowId xmlns:a16="http://schemas.microsoft.com/office/drawing/2014/main" val="1385701562"/>
                      </a:ext>
                    </a:extLst>
                  </a:tr>
                  <a:tr h="588845">
                    <a:tc>
                      <a:txBody>
                        <a:bodyPr/>
                        <a:lstStyle/>
                        <a:p>
                          <a:r>
                            <a:rPr lang="es-ES_tradnl" sz="1800" dirty="0" err="1"/>
                            <a:t>Exponential</a:t>
                          </a:r>
                          <a:endParaRPr lang="en-US" sz="1800" dirty="0"/>
                        </a:p>
                      </a:txBody>
                      <a:tcP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f>
                                  <m:fPr>
                                    <m:ctrlPr>
                                      <a:rPr lang="en-US" sz="1600" i="1" smtClean="0">
                                        <a:latin typeface="Cambria Math" panose="02040503050406030204" pitchFamily="18" charset="0"/>
                                      </a:rPr>
                                    </m:ctrlPr>
                                  </m:fPr>
                                  <m:num>
                                    <m:r>
                                      <a:rPr lang="es-ES_tradnl" sz="1600" smtClean="0">
                                        <a:latin typeface="Cambria Math"/>
                                      </a:rPr>
                                      <m:t>𝑑𝑇𝑣</m:t>
                                    </m:r>
                                  </m:num>
                                  <m:den>
                                    <m:r>
                                      <a:rPr lang="es-ES_tradnl" sz="1600" smtClean="0">
                                        <a:latin typeface="Cambria Math"/>
                                      </a:rPr>
                                      <m:t>𝑑𝑡</m:t>
                                    </m:r>
                                  </m:den>
                                </m:f>
                                <m:r>
                                  <a:rPr lang="es-ES_tradnl" sz="1600" smtClean="0">
                                    <a:latin typeface="Cambria Math"/>
                                  </a:rPr>
                                  <m:t>=</m:t>
                                </m:r>
                                <m:sSub>
                                  <m:sSubPr>
                                    <m:ctrlPr>
                                      <a:rPr lang="es-ES_tradnl" sz="1600" i="1" smtClean="0">
                                        <a:latin typeface="Cambria Math" panose="02040503050406030204" pitchFamily="18" charset="0"/>
                                      </a:rPr>
                                    </m:ctrlPr>
                                  </m:sSubPr>
                                  <m:e>
                                    <m:r>
                                      <a:rPr lang="es-ES_tradnl" sz="1600" smtClean="0">
                                        <a:latin typeface="Cambria Math"/>
                                      </a:rPr>
                                      <m:t>𝐾</m:t>
                                    </m:r>
                                  </m:e>
                                  <m:sub>
                                    <m:r>
                                      <a:rPr lang="es-ES_tradnl" sz="1600" smtClean="0">
                                        <a:latin typeface="Cambria Math"/>
                                      </a:rPr>
                                      <m:t>𝑝</m:t>
                                    </m:r>
                                  </m:sub>
                                </m:sSub>
                                <m:r>
                                  <a:rPr lang="es-ES_tradnl" sz="1600" smtClean="0">
                                    <a:latin typeface="Cambria Math"/>
                                  </a:rPr>
                                  <m:t>·</m:t>
                                </m:r>
                                <m:r>
                                  <a:rPr lang="es-ES_tradnl" sz="1600" smtClean="0">
                                    <a:latin typeface="Cambria Math"/>
                                  </a:rPr>
                                  <m:t>𝑇𝑣</m:t>
                                </m:r>
                              </m:oMath>
                            </m:oMathPara>
                          </a14:m>
                          <a:endParaRPr lang="en-US" sz="1600" dirty="0"/>
                        </a:p>
                      </a:txBody>
                      <a:tcP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127552"/>
                      </a:ext>
                    </a:extLst>
                  </a:tr>
                  <a:tr h="675268">
                    <a:tc>
                      <a:txBody>
                        <a:bodyPr/>
                        <a:lstStyle/>
                        <a:p>
                          <a:r>
                            <a:rPr lang="es-ES_tradnl" sz="1800" dirty="0" err="1"/>
                            <a:t>Logistic</a:t>
                          </a:r>
                          <a:endParaRPr lang="en-US" sz="18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f>
                                  <m:fPr>
                                    <m:ctrlPr>
                                      <a:rPr lang="en-US" sz="1600" i="1" smtClean="0">
                                        <a:latin typeface="Cambria Math" panose="02040503050406030204" pitchFamily="18" charset="0"/>
                                      </a:rPr>
                                    </m:ctrlPr>
                                  </m:fPr>
                                  <m:num>
                                    <m:r>
                                      <a:rPr lang="es-ES_tradnl" sz="1600" smtClean="0">
                                        <a:latin typeface="Cambria Math"/>
                                      </a:rPr>
                                      <m:t>𝑑𝑇𝑣</m:t>
                                    </m:r>
                                  </m:num>
                                  <m:den>
                                    <m:r>
                                      <a:rPr lang="es-ES_tradnl" sz="1600" smtClean="0">
                                        <a:latin typeface="Cambria Math"/>
                                      </a:rPr>
                                      <m:t>𝑑𝑡</m:t>
                                    </m:r>
                                  </m:den>
                                </m:f>
                                <m:r>
                                  <a:rPr lang="es-ES_tradnl" sz="1600" smtClean="0">
                                    <a:latin typeface="Cambria Math"/>
                                  </a:rPr>
                                  <m:t>=</m:t>
                                </m:r>
                                <m:sSub>
                                  <m:sSubPr>
                                    <m:ctrlPr>
                                      <a:rPr lang="es-ES_tradnl" sz="1600" i="1" smtClean="0">
                                        <a:latin typeface="Cambria Math" panose="02040503050406030204" pitchFamily="18" charset="0"/>
                                      </a:rPr>
                                    </m:ctrlPr>
                                  </m:sSubPr>
                                  <m:e>
                                    <m:r>
                                      <a:rPr lang="es-ES_tradnl" sz="1600" smtClean="0">
                                        <a:latin typeface="Cambria Math"/>
                                      </a:rPr>
                                      <m:t>𝐾</m:t>
                                    </m:r>
                                  </m:e>
                                  <m:sub>
                                    <m:r>
                                      <a:rPr lang="es-ES_tradnl" sz="1600" smtClean="0">
                                        <a:latin typeface="Cambria Math"/>
                                      </a:rPr>
                                      <m:t>𝑝</m:t>
                                    </m:r>
                                  </m:sub>
                                </m:sSub>
                                <m:r>
                                  <a:rPr lang="es-ES_tradnl" sz="1600" smtClean="0">
                                    <a:latin typeface="Cambria Math"/>
                                  </a:rPr>
                                  <m:t>·</m:t>
                                </m:r>
                                <m:r>
                                  <a:rPr lang="es-ES_tradnl" sz="1600" smtClean="0">
                                    <a:latin typeface="Cambria Math"/>
                                  </a:rPr>
                                  <m:t>𝑇𝑣</m:t>
                                </m:r>
                                <m:r>
                                  <a:rPr lang="es-ES_tradnl" sz="1600" smtClean="0">
                                    <a:latin typeface="Cambria Math"/>
                                  </a:rPr>
                                  <m:t>·</m:t>
                                </m:r>
                                <m:d>
                                  <m:dPr>
                                    <m:ctrlPr>
                                      <a:rPr lang="es-ES_tradnl" sz="1600" i="1" smtClean="0">
                                        <a:latin typeface="Cambria Math" panose="02040503050406030204" pitchFamily="18" charset="0"/>
                                      </a:rPr>
                                    </m:ctrlPr>
                                  </m:dPr>
                                  <m:e>
                                    <m:r>
                                      <a:rPr lang="es-ES_tradnl" sz="1600">
                                        <a:latin typeface="Cambria Math"/>
                                      </a:rPr>
                                      <m:t>1−</m:t>
                                    </m:r>
                                    <m:f>
                                      <m:fPr>
                                        <m:ctrlPr>
                                          <a:rPr lang="es-ES_tradnl" sz="1600" i="1">
                                            <a:latin typeface="Cambria Math" panose="02040503050406030204" pitchFamily="18" charset="0"/>
                                          </a:rPr>
                                        </m:ctrlPr>
                                      </m:fPr>
                                      <m:num>
                                        <m:r>
                                          <a:rPr lang="es-ES_tradnl" sz="1600">
                                            <a:latin typeface="Cambria Math"/>
                                          </a:rPr>
                                          <m:t>𝑇𝑣</m:t>
                                        </m:r>
                                      </m:num>
                                      <m:den>
                                        <m:r>
                                          <a:rPr lang="es-ES_tradnl" sz="1600">
                                            <a:latin typeface="Cambria Math"/>
                                          </a:rPr>
                                          <m:t>𝑀</m:t>
                                        </m:r>
                                      </m:den>
                                    </m:f>
                                  </m:e>
                                </m:d>
                              </m:oMath>
                            </m:oMathPara>
                          </a14:m>
                          <a:endParaRPr lang="en-US" sz="16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6654267"/>
                      </a:ext>
                    </a:extLst>
                  </a:tr>
                  <a:tr h="1806866">
                    <a:tc>
                      <a:txBody>
                        <a:bodyPr/>
                        <a:lstStyle/>
                        <a:p>
                          <a:r>
                            <a:rPr lang="es-ES_tradnl" sz="1800" dirty="0" err="1"/>
                            <a:t>Simeoni</a:t>
                          </a:r>
                          <a:endParaRPr lang="en-US" sz="18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f>
                                  <m:fPr>
                                    <m:ctrlPr>
                                      <a:rPr lang="en-US" sz="1600" i="1" smtClean="0">
                                        <a:latin typeface="Cambria Math" panose="02040503050406030204" pitchFamily="18" charset="0"/>
                                      </a:rPr>
                                    </m:ctrlPr>
                                  </m:fPr>
                                  <m:num>
                                    <m:r>
                                      <a:rPr lang="es-ES_tradnl" sz="1600" smtClean="0">
                                        <a:latin typeface="Cambria Math"/>
                                      </a:rPr>
                                      <m:t>𝑑𝑇𝑣</m:t>
                                    </m:r>
                                  </m:num>
                                  <m:den>
                                    <m:r>
                                      <a:rPr lang="es-ES_tradnl" sz="1600" smtClean="0">
                                        <a:latin typeface="Cambria Math"/>
                                      </a:rPr>
                                      <m:t>𝑑𝑡</m:t>
                                    </m:r>
                                  </m:den>
                                </m:f>
                                <m:r>
                                  <a:rPr lang="es-ES_tradnl" sz="1600" smtClean="0">
                                    <a:latin typeface="Cambria Math"/>
                                  </a:rPr>
                                  <m:t>=</m:t>
                                </m:r>
                                <m:f>
                                  <m:fPr>
                                    <m:ctrlPr>
                                      <a:rPr lang="es-ES_tradnl" sz="1600" i="1" smtClean="0">
                                        <a:latin typeface="Cambria Math" panose="02040503050406030204" pitchFamily="18" charset="0"/>
                                      </a:rPr>
                                    </m:ctrlPr>
                                  </m:fPr>
                                  <m:num>
                                    <m:sSub>
                                      <m:sSubPr>
                                        <m:ctrlPr>
                                          <a:rPr lang="es-ES_tradnl" sz="1600" i="1">
                                            <a:latin typeface="Cambria Math" panose="02040503050406030204" pitchFamily="18" charset="0"/>
                                          </a:rPr>
                                        </m:ctrlPr>
                                      </m:sSubPr>
                                      <m:e>
                                        <m:r>
                                          <a:rPr lang="es-ES_tradnl" sz="1600">
                                            <a:latin typeface="Cambria Math"/>
                                          </a:rPr>
                                          <m:t>𝐾</m:t>
                                        </m:r>
                                      </m:e>
                                      <m:sub>
                                        <m:r>
                                          <a:rPr lang="es-ES_tradnl" sz="1600">
                                            <a:latin typeface="Cambria Math"/>
                                          </a:rPr>
                                          <m:t>𝑝</m:t>
                                        </m:r>
                                      </m:sub>
                                    </m:sSub>
                                    <m:r>
                                      <a:rPr lang="es-ES_tradnl" sz="1600">
                                        <a:latin typeface="Cambria Math"/>
                                      </a:rPr>
                                      <m:t>·</m:t>
                                    </m:r>
                                    <m:r>
                                      <a:rPr lang="es-ES_tradnl" sz="1600">
                                        <a:latin typeface="Cambria Math"/>
                                      </a:rPr>
                                      <m:t>𝑇𝑣</m:t>
                                    </m:r>
                                  </m:num>
                                  <m:den>
                                    <m:sSup>
                                      <m:sSupPr>
                                        <m:ctrlPr>
                                          <a:rPr lang="es-ES_tradnl" sz="1600" i="1" smtClean="0">
                                            <a:latin typeface="Cambria Math" panose="02040503050406030204" pitchFamily="18" charset="0"/>
                                          </a:rPr>
                                        </m:ctrlPr>
                                      </m:sSupPr>
                                      <m:e>
                                        <m:d>
                                          <m:dPr>
                                            <m:ctrlPr>
                                              <a:rPr lang="es-ES_tradnl" sz="1600" i="1">
                                                <a:latin typeface="Cambria Math" panose="02040503050406030204" pitchFamily="18" charset="0"/>
                                              </a:rPr>
                                            </m:ctrlPr>
                                          </m:dPr>
                                          <m:e>
                                            <m:sSup>
                                              <m:sSupPr>
                                                <m:ctrlPr>
                                                  <a:rPr lang="es-ES_tradnl" sz="1600" i="1">
                                                    <a:latin typeface="Cambria Math" panose="02040503050406030204" pitchFamily="18" charset="0"/>
                                                  </a:rPr>
                                                </m:ctrlPr>
                                              </m:sSupPr>
                                              <m:e>
                                                <m:d>
                                                  <m:dPr>
                                                    <m:ctrlPr>
                                                      <a:rPr lang="es-ES_tradnl" sz="1600" i="1">
                                                        <a:latin typeface="Cambria Math" panose="02040503050406030204" pitchFamily="18" charset="0"/>
                                                      </a:rPr>
                                                    </m:ctrlPr>
                                                  </m:dPr>
                                                  <m:e>
                                                    <m:r>
                                                      <a:rPr lang="es-ES_tradnl" sz="1600">
                                                        <a:latin typeface="Cambria Math"/>
                                                      </a:rPr>
                                                      <m:t>1+</m:t>
                                                    </m:r>
                                                    <m:f>
                                                      <m:fPr>
                                                        <m:ctrlPr>
                                                          <a:rPr lang="es-ES_tradnl" sz="1600" i="1">
                                                            <a:latin typeface="Cambria Math" panose="02040503050406030204" pitchFamily="18" charset="0"/>
                                                          </a:rPr>
                                                        </m:ctrlPr>
                                                      </m:fPr>
                                                      <m:num>
                                                        <m:sSub>
                                                          <m:sSubPr>
                                                            <m:ctrlPr>
                                                              <a:rPr lang="es-ES_tradnl" sz="1600" i="1">
                                                                <a:latin typeface="Cambria Math" panose="02040503050406030204" pitchFamily="18" charset="0"/>
                                                              </a:rPr>
                                                            </m:ctrlPr>
                                                          </m:sSubPr>
                                                          <m:e>
                                                            <m:r>
                                                              <a:rPr lang="es-ES_tradnl" sz="1600">
                                                                <a:latin typeface="Cambria Math"/>
                                                              </a:rPr>
                                                              <m:t>𝐾</m:t>
                                                            </m:r>
                                                          </m:e>
                                                          <m:sub>
                                                            <m:r>
                                                              <a:rPr lang="es-ES_tradnl" sz="1600">
                                                                <a:latin typeface="Cambria Math"/>
                                                              </a:rPr>
                                                              <m:t>𝑝</m:t>
                                                            </m:r>
                                                          </m:sub>
                                                        </m:sSub>
                                                      </m:num>
                                                      <m:den>
                                                        <m:sSub>
                                                          <m:sSubPr>
                                                            <m:ctrlPr>
                                                              <a:rPr lang="es-ES_tradnl" sz="1600" i="1">
                                                                <a:latin typeface="Cambria Math" panose="02040503050406030204" pitchFamily="18" charset="0"/>
                                                              </a:rPr>
                                                            </m:ctrlPr>
                                                          </m:sSubPr>
                                                          <m:e>
                                                            <m:r>
                                                              <a:rPr lang="es-ES_tradnl" sz="1600">
                                                                <a:latin typeface="Cambria Math"/>
                                                              </a:rPr>
                                                              <m:t>𝐾</m:t>
                                                            </m:r>
                                                          </m:e>
                                                          <m:sub>
                                                            <m:r>
                                                              <a:rPr lang="es-ES_tradnl" sz="1600">
                                                                <a:latin typeface="Cambria Math"/>
                                                              </a:rPr>
                                                              <m:t>𝑙</m:t>
                                                            </m:r>
                                                          </m:sub>
                                                        </m:sSub>
                                                      </m:den>
                                                    </m:f>
                                                    <m:r>
                                                      <a:rPr lang="es-ES_tradnl" sz="1600">
                                                        <a:latin typeface="Cambria Math"/>
                                                      </a:rPr>
                                                      <m:t>·</m:t>
                                                    </m:r>
                                                    <m:r>
                                                      <a:rPr lang="es-ES_tradnl" sz="1600">
                                                        <a:latin typeface="Cambria Math"/>
                                                      </a:rPr>
                                                      <m:t>𝑇𝑣</m:t>
                                                    </m:r>
                                                  </m:e>
                                                </m:d>
                                              </m:e>
                                              <m:sup>
                                                <m:r>
                                                  <a:rPr lang="es-ES_tradnl" sz="1600">
                                                    <a:latin typeface="Cambria Math"/>
                                                  </a:rPr>
                                                  <m:t>𝑇𝑟</m:t>
                                                </m:r>
                                              </m:sup>
                                            </m:sSup>
                                          </m:e>
                                        </m:d>
                                      </m:e>
                                      <m:sup>
                                        <m:r>
                                          <a:rPr lang="es-ES_tradnl" sz="1600" smtClean="0">
                                            <a:latin typeface="Cambria Math"/>
                                          </a:rPr>
                                          <m:t>−</m:t>
                                        </m:r>
                                        <m:r>
                                          <a:rPr lang="es-ES_tradnl" sz="1600" smtClean="0">
                                            <a:latin typeface="Cambria Math"/>
                                          </a:rPr>
                                          <m:t>𝑇𝑟</m:t>
                                        </m:r>
                                      </m:sup>
                                    </m:sSup>
                                  </m:den>
                                </m:f>
                              </m:oMath>
                            </m:oMathPara>
                          </a14:m>
                          <a:endParaRPr lang="es-ES_tradnl" sz="1600" dirty="0"/>
                        </a:p>
                        <a:p>
                          <a:endParaRPr lang="es-ES_tradnl" sz="1600" dirty="0"/>
                        </a:p>
                        <a:p>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s-ES_tradnl" sz="1600" smtClean="0">
                                        <a:latin typeface="Cambria Math"/>
                                      </a:rPr>
                                      <m:t>𝐾</m:t>
                                    </m:r>
                                  </m:e>
                                  <m:sub>
                                    <m:r>
                                      <a:rPr lang="es-ES_tradnl" sz="1600" smtClean="0">
                                        <a:latin typeface="Cambria Math"/>
                                      </a:rPr>
                                      <m:t>𝑙</m:t>
                                    </m:r>
                                  </m:sub>
                                </m:sSub>
                                <m:r>
                                  <a:rPr lang="es-ES_tradnl" sz="1600" smtClean="0">
                                    <a:latin typeface="Cambria Math"/>
                                  </a:rPr>
                                  <m:t>=</m:t>
                                </m:r>
                                <m:r>
                                  <a:rPr lang="es-ES_tradnl" sz="1600" smtClean="0">
                                    <a:latin typeface="Cambria Math"/>
                                  </a:rPr>
                                  <m:t>𝑤𝑡</m:t>
                                </m:r>
                                <m:r>
                                  <a:rPr lang="es-ES_tradnl" sz="1600" smtClean="0">
                                    <a:latin typeface="Cambria Math"/>
                                  </a:rPr>
                                  <m:t>·</m:t>
                                </m:r>
                                <m:sSub>
                                  <m:sSubPr>
                                    <m:ctrlPr>
                                      <a:rPr lang="es-ES_tradnl" sz="1600" i="1" smtClean="0">
                                        <a:latin typeface="Cambria Math" panose="02040503050406030204" pitchFamily="18" charset="0"/>
                                      </a:rPr>
                                    </m:ctrlPr>
                                  </m:sSubPr>
                                  <m:e>
                                    <m:r>
                                      <a:rPr lang="es-ES_tradnl" sz="1600" smtClean="0">
                                        <a:latin typeface="Cambria Math"/>
                                      </a:rPr>
                                      <m:t>𝐾</m:t>
                                    </m:r>
                                  </m:e>
                                  <m:sub>
                                    <m:r>
                                      <a:rPr lang="es-ES_tradnl" sz="1600" smtClean="0">
                                        <a:latin typeface="Cambria Math"/>
                                      </a:rPr>
                                      <m:t>𝑝</m:t>
                                    </m:r>
                                  </m:sub>
                                </m:sSub>
                              </m:oMath>
                            </m:oMathPara>
                          </a14:m>
                          <a:endParaRPr lang="en-US" sz="16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9013981"/>
                      </a:ext>
                    </a:extLst>
                  </a:tr>
                  <a:tr h="1406876">
                    <a:tc>
                      <a:txBody>
                        <a:bodyPr/>
                        <a:lstStyle/>
                        <a:p>
                          <a:r>
                            <a:rPr lang="es-ES_tradnl" sz="1800" dirty="0" err="1"/>
                            <a:t>Hanfeldt</a:t>
                          </a:r>
                          <a:endParaRPr lang="en-US" sz="1800" dirty="0"/>
                        </a:p>
                      </a:txBody>
                      <a:tcPr>
                        <a:lnT w="12700" cap="flat" cmpd="sng" algn="ctr">
                          <a:solidFill>
                            <a:schemeClr val="tx1"/>
                          </a:solidFill>
                          <a:prstDash val="solid"/>
                          <a:round/>
                          <a:headEnd type="none" w="med" len="med"/>
                          <a:tailEnd type="none" w="med" len="med"/>
                        </a:lnT>
                      </a:tcPr>
                    </a:tc>
                    <a:tc>
                      <a:txBody>
                        <a:bodyPr/>
                        <a:lstStyle/>
                        <a:p>
                          <a:pPr/>
                          <a14:m>
                            <m:oMathPara xmlns:m="http://schemas.openxmlformats.org/officeDocument/2006/math">
                              <m:oMathParaPr>
                                <m:jc m:val="centerGroup"/>
                              </m:oMathParaPr>
                              <m:oMath xmlns:m="http://schemas.openxmlformats.org/officeDocument/2006/math">
                                <m:f>
                                  <m:fPr>
                                    <m:ctrlPr>
                                      <a:rPr lang="en-US" sz="1600" i="1" smtClean="0">
                                        <a:latin typeface="Cambria Math" panose="02040503050406030204" pitchFamily="18" charset="0"/>
                                      </a:rPr>
                                    </m:ctrlPr>
                                  </m:fPr>
                                  <m:num>
                                    <m:r>
                                      <a:rPr lang="es-ES_tradnl" sz="1600" smtClean="0">
                                        <a:latin typeface="Cambria Math"/>
                                      </a:rPr>
                                      <m:t>𝑑𝑇𝑣</m:t>
                                    </m:r>
                                  </m:num>
                                  <m:den>
                                    <m:r>
                                      <a:rPr lang="es-ES_tradnl" sz="1600" smtClean="0">
                                        <a:latin typeface="Cambria Math"/>
                                      </a:rPr>
                                      <m:t>𝑑𝑡</m:t>
                                    </m:r>
                                  </m:den>
                                </m:f>
                                <m:r>
                                  <a:rPr lang="es-ES_tradnl" sz="1600" smtClean="0">
                                    <a:latin typeface="Cambria Math"/>
                                  </a:rPr>
                                  <m:t>=</m:t>
                                </m:r>
                                <m:sSub>
                                  <m:sSubPr>
                                    <m:ctrlPr>
                                      <a:rPr lang="es-ES_tradnl" sz="1600" i="1" smtClean="0">
                                        <a:latin typeface="Cambria Math" panose="02040503050406030204" pitchFamily="18" charset="0"/>
                                      </a:rPr>
                                    </m:ctrlPr>
                                  </m:sSubPr>
                                  <m:e>
                                    <m:r>
                                      <a:rPr lang="es-ES_tradnl" sz="1600" smtClean="0">
                                        <a:latin typeface="Cambria Math"/>
                                      </a:rPr>
                                      <m:t>−</m:t>
                                    </m:r>
                                    <m:r>
                                      <a:rPr lang="es-ES_tradnl" sz="1600" smtClean="0">
                                        <a:latin typeface="Cambria Math"/>
                                      </a:rPr>
                                      <m:t>𝐾</m:t>
                                    </m:r>
                                  </m:e>
                                  <m:sub>
                                    <m:r>
                                      <a:rPr lang="es-ES_tradnl" sz="1600" smtClean="0">
                                        <a:latin typeface="Cambria Math"/>
                                      </a:rPr>
                                      <m:t>𝑝</m:t>
                                    </m:r>
                                  </m:sub>
                                </m:sSub>
                                <m:r>
                                  <a:rPr lang="es-ES_tradnl" sz="1600" smtClean="0">
                                    <a:latin typeface="Cambria Math"/>
                                  </a:rPr>
                                  <m:t>·</m:t>
                                </m:r>
                                <m:r>
                                  <a:rPr lang="es-ES_tradnl" sz="1600" smtClean="0">
                                    <a:latin typeface="Cambria Math"/>
                                  </a:rPr>
                                  <m:t>𝑇𝑣</m:t>
                                </m:r>
                                <m:r>
                                  <a:rPr lang="es-ES_tradnl" sz="1600" smtClean="0">
                                    <a:latin typeface="Cambria Math"/>
                                  </a:rPr>
                                  <m:t>·</m:t>
                                </m:r>
                                <m:r>
                                  <a:rPr lang="es-ES_tradnl" sz="1600" smtClean="0">
                                    <a:latin typeface="Cambria Math"/>
                                  </a:rPr>
                                  <m:t>𝐿𝑜𝑔</m:t>
                                </m:r>
                                <m:d>
                                  <m:dPr>
                                    <m:ctrlPr>
                                      <a:rPr lang="es-ES_tradnl" sz="1600" i="1" smtClean="0">
                                        <a:latin typeface="Cambria Math" panose="02040503050406030204" pitchFamily="18" charset="0"/>
                                      </a:rPr>
                                    </m:ctrlPr>
                                  </m:dPr>
                                  <m:e>
                                    <m:f>
                                      <m:fPr>
                                        <m:ctrlPr>
                                          <a:rPr lang="es-ES_tradnl" sz="1600" i="1" smtClean="0">
                                            <a:latin typeface="Cambria Math" panose="02040503050406030204" pitchFamily="18" charset="0"/>
                                          </a:rPr>
                                        </m:ctrlPr>
                                      </m:fPr>
                                      <m:num>
                                        <m:r>
                                          <a:rPr lang="es-ES_tradnl" sz="1600" smtClean="0">
                                            <a:latin typeface="Cambria Math"/>
                                          </a:rPr>
                                          <m:t>𝑇𝑣</m:t>
                                        </m:r>
                                      </m:num>
                                      <m:den>
                                        <m:r>
                                          <a:rPr lang="es-ES_tradnl" sz="1600" smtClean="0">
                                            <a:latin typeface="Cambria Math"/>
                                          </a:rPr>
                                          <m:t>𝐾</m:t>
                                        </m:r>
                                      </m:den>
                                    </m:f>
                                  </m:e>
                                </m:d>
                              </m:oMath>
                            </m:oMathPara>
                          </a14:m>
                          <a:endParaRPr lang="es-ES_tradnl" sz="1600" dirty="0"/>
                        </a:p>
                        <a:p>
                          <a:endParaRPr lang="es-ES_tradnl" sz="1600" dirty="0"/>
                        </a:p>
                        <a:p>
                          <a:pPr/>
                          <a14:m>
                            <m:oMathPara xmlns:m="http://schemas.openxmlformats.org/officeDocument/2006/math">
                              <m:oMathParaPr>
                                <m:jc m:val="centerGroup"/>
                              </m:oMathParaPr>
                              <m:oMath xmlns:m="http://schemas.openxmlformats.org/officeDocument/2006/math">
                                <m:f>
                                  <m:fPr>
                                    <m:ctrlPr>
                                      <a:rPr lang="en-US" sz="1600" i="1" smtClean="0">
                                        <a:latin typeface="Cambria Math" panose="02040503050406030204" pitchFamily="18" charset="0"/>
                                      </a:rPr>
                                    </m:ctrlPr>
                                  </m:fPr>
                                  <m:num>
                                    <m:r>
                                      <a:rPr lang="es-ES_tradnl" sz="1600" smtClean="0">
                                        <a:latin typeface="Cambria Math"/>
                                      </a:rPr>
                                      <m:t>𝑑𝐾</m:t>
                                    </m:r>
                                  </m:num>
                                  <m:den>
                                    <m:r>
                                      <a:rPr lang="es-ES_tradnl" sz="1600" smtClean="0">
                                        <a:latin typeface="Cambria Math"/>
                                      </a:rPr>
                                      <m:t>𝑑𝑡</m:t>
                                    </m:r>
                                  </m:den>
                                </m:f>
                                <m:r>
                                  <a:rPr lang="es-ES_tradnl" sz="1600" smtClean="0">
                                    <a:latin typeface="Cambria Math"/>
                                  </a:rPr>
                                  <m:t>=−</m:t>
                                </m:r>
                                <m:r>
                                  <a:rPr lang="es-ES_tradnl" sz="1600" smtClean="0">
                                    <a:latin typeface="Cambria Math"/>
                                  </a:rPr>
                                  <m:t>𝐾𝑙</m:t>
                                </m:r>
                                <m:r>
                                  <a:rPr lang="es-ES_tradnl" sz="1600" smtClean="0">
                                    <a:latin typeface="Cambria Math"/>
                                  </a:rPr>
                                  <m:t>·</m:t>
                                </m:r>
                                <m:r>
                                  <a:rPr lang="es-ES_tradnl" sz="1600" smtClean="0">
                                    <a:latin typeface="Cambria Math"/>
                                  </a:rPr>
                                  <m:t>𝐾</m:t>
                                </m:r>
                                <m:r>
                                  <a:rPr lang="es-ES_tradnl" sz="1600" smtClean="0">
                                    <a:latin typeface="Cambria Math"/>
                                  </a:rPr>
                                  <m:t>+</m:t>
                                </m:r>
                                <m:r>
                                  <a:rPr lang="es-ES_tradnl" sz="1600" smtClean="0">
                                    <a:latin typeface="Cambria Math"/>
                                  </a:rPr>
                                  <m:t>𝐵</m:t>
                                </m:r>
                                <m:r>
                                  <a:rPr lang="es-ES_tradnl" sz="1600" smtClean="0">
                                    <a:latin typeface="Cambria Math"/>
                                  </a:rPr>
                                  <m:t>·</m:t>
                                </m:r>
                                <m:r>
                                  <a:rPr lang="es-ES_tradnl" sz="1600" smtClean="0">
                                    <a:latin typeface="Cambria Math"/>
                                  </a:rPr>
                                  <m:t>𝑇</m:t>
                                </m:r>
                                <m:r>
                                  <a:rPr lang="es-ES_tradnl" sz="1600" smtClean="0">
                                    <a:latin typeface="Cambria Math"/>
                                  </a:rPr>
                                  <m:t>−</m:t>
                                </m:r>
                                <m:r>
                                  <a:rPr lang="es-ES_tradnl" sz="1600" smtClean="0">
                                    <a:latin typeface="Cambria Math"/>
                                  </a:rPr>
                                  <m:t>𝐷</m:t>
                                </m:r>
                                <m:r>
                                  <a:rPr lang="es-ES_tradnl" sz="1600" smtClean="0">
                                    <a:latin typeface="Cambria Math"/>
                                  </a:rPr>
                                  <m:t>·</m:t>
                                </m:r>
                                <m:r>
                                  <a:rPr lang="es-ES_tradnl" sz="1600" smtClean="0">
                                    <a:latin typeface="Cambria Math"/>
                                  </a:rPr>
                                  <m:t>𝐾</m:t>
                                </m:r>
                                <m:r>
                                  <a:rPr lang="es-ES_tradnl" sz="1600" smtClean="0">
                                    <a:latin typeface="Cambria Math"/>
                                  </a:rPr>
                                  <m:t>·</m:t>
                                </m:r>
                                <m:sSup>
                                  <m:sSupPr>
                                    <m:ctrlPr>
                                      <a:rPr lang="es-ES_tradnl" sz="1600" i="1" smtClean="0">
                                        <a:latin typeface="Cambria Math" panose="02040503050406030204" pitchFamily="18" charset="0"/>
                                      </a:rPr>
                                    </m:ctrlPr>
                                  </m:sSupPr>
                                  <m:e>
                                    <m:r>
                                      <a:rPr lang="es-ES_tradnl" sz="1600" smtClean="0">
                                        <a:latin typeface="Cambria Math"/>
                                      </a:rPr>
                                      <m:t>𝑇</m:t>
                                    </m:r>
                                  </m:e>
                                  <m:sup>
                                    <m:f>
                                      <m:fPr>
                                        <m:ctrlPr>
                                          <a:rPr lang="es-ES_tradnl" sz="1600" i="1" smtClean="0">
                                            <a:latin typeface="Cambria Math" panose="02040503050406030204" pitchFamily="18" charset="0"/>
                                          </a:rPr>
                                        </m:ctrlPr>
                                      </m:fPr>
                                      <m:num>
                                        <m:r>
                                          <a:rPr lang="es-ES_tradnl" sz="1600" smtClean="0">
                                            <a:latin typeface="Cambria Math"/>
                                          </a:rPr>
                                          <m:t>2</m:t>
                                        </m:r>
                                      </m:num>
                                      <m:den>
                                        <m:r>
                                          <a:rPr lang="es-ES_tradnl" sz="1600" smtClean="0">
                                            <a:latin typeface="Cambria Math"/>
                                          </a:rPr>
                                          <m:t>3</m:t>
                                        </m:r>
                                      </m:den>
                                    </m:f>
                                  </m:sup>
                                </m:sSup>
                              </m:oMath>
                            </m:oMathPara>
                          </a14:m>
                          <a:endParaRPr lang="en-US" sz="1600" dirty="0"/>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60982621"/>
                      </a:ext>
                    </a:extLst>
                  </a:tr>
                </a:tbl>
              </a:graphicData>
            </a:graphic>
          </p:graphicFrame>
        </mc:Choice>
        <mc:Fallback xmlns="">
          <p:graphicFrame>
            <p:nvGraphicFramePr>
              <p:cNvPr id="28" name="Tabla 27"/>
              <p:cNvGraphicFramePr>
                <a:graphicFrameLocks noGrp="1"/>
              </p:cNvGraphicFramePr>
              <p:nvPr>
                <p:extLst>
                  <p:ext uri="{D42A27DB-BD31-4B8C-83A1-F6EECF244321}">
                    <p14:modId xmlns:p14="http://schemas.microsoft.com/office/powerpoint/2010/main" val="2125133314"/>
                  </p:ext>
                </p:extLst>
              </p:nvPr>
            </p:nvGraphicFramePr>
            <p:xfrm>
              <a:off x="595117" y="18576584"/>
              <a:ext cx="5558252" cy="4874496"/>
            </p:xfrm>
            <a:graphic>
              <a:graphicData uri="http://schemas.openxmlformats.org/drawingml/2006/table">
                <a:tbl>
                  <a:tblPr firstRow="1" bandRow="1">
                    <a:tableStyleId>{2D5ABB26-0587-4C30-8999-92F81FD0307C}</a:tableStyleId>
                  </a:tblPr>
                  <a:tblGrid>
                    <a:gridCol w="1798154">
                      <a:extLst>
                        <a:ext uri="{9D8B030D-6E8A-4147-A177-3AD203B41FA5}">
                          <a16:colId xmlns="" xmlns:a16="http://schemas.microsoft.com/office/drawing/2014/main" xmlns:a14="http://schemas.microsoft.com/office/drawing/2010/main" val="1118848195"/>
                        </a:ext>
                      </a:extLst>
                    </a:gridCol>
                    <a:gridCol w="3760098">
                      <a:extLst>
                        <a:ext uri="{9D8B030D-6E8A-4147-A177-3AD203B41FA5}">
                          <a16:colId xmlns="" xmlns:a16="http://schemas.microsoft.com/office/drawing/2014/main" xmlns:a14="http://schemas.microsoft.com/office/drawing/2010/main" val="3595445851"/>
                        </a:ext>
                      </a:extLst>
                    </a:gridCol>
                  </a:tblGrid>
                  <a:tr h="396641">
                    <a:tc gridSpan="2">
                      <a:txBody>
                        <a:bodyPr/>
                        <a:lstStyle/>
                        <a:p>
                          <a:r>
                            <a:rPr lang="es-ES_tradnl" sz="1800" b="1" dirty="0">
                              <a:solidFill>
                                <a:schemeClr val="bg1"/>
                              </a:solidFill>
                            </a:rPr>
                            <a:t>Estructural </a:t>
                          </a:r>
                          <a:r>
                            <a:rPr lang="es-ES_tradnl" sz="1800" b="1" dirty="0" err="1">
                              <a:solidFill>
                                <a:schemeClr val="bg1"/>
                              </a:solidFill>
                            </a:rPr>
                            <a:t>Models</a:t>
                          </a:r>
                          <a:endParaRPr lang="en-US" sz="1800" b="1" dirty="0">
                            <a:solidFill>
                              <a:schemeClr val="bg1"/>
                            </a:solidFill>
                          </a:endParaRPr>
                        </a:p>
                      </a:txBody>
                      <a:tcP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820000"/>
                        </a:solidFill>
                      </a:tcPr>
                    </a:tc>
                    <a:tc hMerge="1">
                      <a:txBody>
                        <a:bodyPr/>
                        <a:lstStyle/>
                        <a:p>
                          <a:endParaRPr lang="en-US" sz="1200" dirty="0"/>
                        </a:p>
                      </a:txBody>
                      <a:tcPr>
                        <a:solidFill>
                          <a:schemeClr val="tx1">
                            <a:lumMod val="65000"/>
                            <a:lumOff val="35000"/>
                          </a:schemeClr>
                        </a:solidFill>
                      </a:tcPr>
                    </a:tc>
                    <a:extLst>
                      <a:ext uri="{0D108BD9-81ED-4DB2-BD59-A6C34878D82A}">
                        <a16:rowId xmlns="" xmlns:a16="http://schemas.microsoft.com/office/drawing/2014/main" xmlns:a14="http://schemas.microsoft.com/office/drawing/2010/main" val="1385701562"/>
                      </a:ext>
                    </a:extLst>
                  </a:tr>
                  <a:tr h="588845">
                    <a:tc>
                      <a:txBody>
                        <a:bodyPr/>
                        <a:lstStyle/>
                        <a:p>
                          <a:r>
                            <a:rPr lang="es-ES_tradnl" sz="1800" dirty="0" err="1"/>
                            <a:t>Exponential</a:t>
                          </a:r>
                          <a:endParaRPr lang="en-US" sz="1800" dirty="0"/>
                        </a:p>
                      </a:txBody>
                      <a:tcP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ES"/>
                        </a:p>
                      </a:txBody>
                      <a:tcP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48052" t="-72165" r="-162" b="-657732"/>
                          </a:stretch>
                        </a:blipFill>
                      </a:tcPr>
                    </a:tc>
                    <a:extLst>
                      <a:ext uri="{0D108BD9-81ED-4DB2-BD59-A6C34878D82A}">
                        <a16:rowId xmlns="" xmlns:a16="http://schemas.microsoft.com/office/drawing/2014/main" xmlns:a14="http://schemas.microsoft.com/office/drawing/2010/main" val="238127552"/>
                      </a:ext>
                    </a:extLst>
                  </a:tr>
                  <a:tr h="675268">
                    <a:tc>
                      <a:txBody>
                        <a:bodyPr/>
                        <a:lstStyle/>
                        <a:p>
                          <a:r>
                            <a:rPr lang="es-ES_tradnl" sz="1800" dirty="0" err="1"/>
                            <a:t>Logistic</a:t>
                          </a:r>
                          <a:endParaRPr lang="en-US" sz="18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E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48052" t="-150450" r="-162" b="-474775"/>
                          </a:stretch>
                        </a:blipFill>
                      </a:tcPr>
                    </a:tc>
                    <a:extLst>
                      <a:ext uri="{0D108BD9-81ED-4DB2-BD59-A6C34878D82A}">
                        <a16:rowId xmlns="" xmlns:a16="http://schemas.microsoft.com/office/drawing/2014/main" xmlns:a14="http://schemas.microsoft.com/office/drawing/2010/main" val="896654267"/>
                      </a:ext>
                    </a:extLst>
                  </a:tr>
                  <a:tr h="1806866">
                    <a:tc>
                      <a:txBody>
                        <a:bodyPr/>
                        <a:lstStyle/>
                        <a:p>
                          <a:r>
                            <a:rPr lang="es-ES_tradnl" sz="1800" dirty="0" err="1"/>
                            <a:t>Simeoni</a:t>
                          </a:r>
                          <a:endParaRPr lang="en-US" sz="18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E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l="-48052" t="-93919" r="-162" b="-78041"/>
                          </a:stretch>
                        </a:blipFill>
                      </a:tcPr>
                    </a:tc>
                    <a:extLst>
                      <a:ext uri="{0D108BD9-81ED-4DB2-BD59-A6C34878D82A}">
                        <a16:rowId xmlns="" xmlns:a16="http://schemas.microsoft.com/office/drawing/2014/main" xmlns:a14="http://schemas.microsoft.com/office/drawing/2010/main" val="679013981"/>
                      </a:ext>
                    </a:extLst>
                  </a:tr>
                  <a:tr h="1406876">
                    <a:tc>
                      <a:txBody>
                        <a:bodyPr/>
                        <a:lstStyle/>
                        <a:p>
                          <a:r>
                            <a:rPr lang="es-ES_tradnl" sz="1800" dirty="0" err="1"/>
                            <a:t>Hanfeldt</a:t>
                          </a:r>
                          <a:endParaRPr lang="en-US" sz="1800" dirty="0"/>
                        </a:p>
                      </a:txBody>
                      <a:tcPr>
                        <a:lnT w="12700" cap="flat" cmpd="sng" algn="ctr">
                          <a:solidFill>
                            <a:schemeClr val="tx1"/>
                          </a:solidFill>
                          <a:prstDash val="solid"/>
                          <a:round/>
                          <a:headEnd type="none" w="med" len="med"/>
                          <a:tailEnd type="none" w="med" len="med"/>
                        </a:lnT>
                      </a:tcPr>
                    </a:tc>
                    <a:tc>
                      <a:txBody>
                        <a:bodyPr/>
                        <a:lstStyle/>
                        <a:p>
                          <a:endParaRPr lang="es-ES"/>
                        </a:p>
                      </a:txBody>
                      <a:tcPr>
                        <a:lnT w="12700" cap="flat" cmpd="sng" algn="ctr">
                          <a:solidFill>
                            <a:schemeClr val="tx1"/>
                          </a:solidFill>
                          <a:prstDash val="solid"/>
                          <a:round/>
                          <a:headEnd type="none" w="med" len="med"/>
                          <a:tailEnd type="none" w="med" len="med"/>
                        </a:lnT>
                        <a:blipFill rotWithShape="1">
                          <a:blip r:embed="rId4"/>
                          <a:stretch>
                            <a:fillRect l="-48052" t="-248485" r="-162"/>
                          </a:stretch>
                        </a:blipFill>
                      </a:tcPr>
                    </a:tc>
                    <a:extLst>
                      <a:ext uri="{0D108BD9-81ED-4DB2-BD59-A6C34878D82A}">
                        <a16:rowId xmlns="" xmlns:a16="http://schemas.microsoft.com/office/drawing/2014/main" xmlns:a14="http://schemas.microsoft.com/office/drawing/2010/main" val="760982621"/>
                      </a:ext>
                    </a:extLst>
                  </a:tr>
                </a:tbl>
              </a:graphicData>
            </a:graphic>
          </p:graphicFrame>
        </mc:Fallback>
      </mc:AlternateContent>
      <p:sp>
        <p:nvSpPr>
          <p:cNvPr id="30" name="Rectángulo redondeado 29"/>
          <p:cNvSpPr/>
          <p:nvPr/>
        </p:nvSpPr>
        <p:spPr>
          <a:xfrm>
            <a:off x="8403038" y="14577241"/>
            <a:ext cx="4041376" cy="685906"/>
          </a:xfrm>
          <a:prstGeom prst="roundRect">
            <a:avLst/>
          </a:prstGeom>
          <a:noFill/>
          <a:ln>
            <a:solidFill>
              <a:srgbClr val="82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dirty="0" err="1">
                <a:solidFill>
                  <a:srgbClr val="820000"/>
                </a:solidFill>
              </a:rPr>
              <a:t>Tumour</a:t>
            </a:r>
            <a:r>
              <a:rPr lang="es-ES_tradnl" sz="2000" dirty="0">
                <a:solidFill>
                  <a:srgbClr val="820000"/>
                </a:solidFill>
              </a:rPr>
              <a:t> </a:t>
            </a:r>
            <a:r>
              <a:rPr lang="es-ES_tradnl" sz="2000" dirty="0" err="1">
                <a:solidFill>
                  <a:srgbClr val="820000"/>
                </a:solidFill>
              </a:rPr>
              <a:t>growth</a:t>
            </a:r>
            <a:r>
              <a:rPr lang="es-ES_tradnl" sz="2000" dirty="0">
                <a:solidFill>
                  <a:srgbClr val="820000"/>
                </a:solidFill>
              </a:rPr>
              <a:t> data</a:t>
            </a:r>
            <a:endParaRPr lang="en-US" sz="2000" dirty="0">
              <a:solidFill>
                <a:srgbClr val="820000"/>
              </a:solidFill>
            </a:endParaRPr>
          </a:p>
        </p:txBody>
      </p:sp>
      <p:sp>
        <p:nvSpPr>
          <p:cNvPr id="31" name="Rectángulo redondeado 30"/>
          <p:cNvSpPr/>
          <p:nvPr/>
        </p:nvSpPr>
        <p:spPr>
          <a:xfrm>
            <a:off x="9238899" y="15539836"/>
            <a:ext cx="2369653" cy="929610"/>
          </a:xfrm>
          <a:prstGeom prst="roundRect">
            <a:avLst/>
          </a:prstGeom>
          <a:gradFill flip="none" rotWithShape="1">
            <a:gsLst>
              <a:gs pos="0">
                <a:srgbClr val="820000">
                  <a:tint val="66000"/>
                  <a:satMod val="160000"/>
                </a:srgbClr>
              </a:gs>
              <a:gs pos="50000">
                <a:srgbClr val="820000">
                  <a:tint val="44500"/>
                  <a:satMod val="160000"/>
                </a:srgbClr>
              </a:gs>
              <a:gs pos="100000">
                <a:srgbClr val="820000">
                  <a:tint val="23500"/>
                  <a:satMod val="160000"/>
                </a:srgbClr>
              </a:gs>
            </a:gsLst>
            <a:lin ang="5400000" scaled="1"/>
            <a:tileRect/>
          </a:gradFill>
          <a:ln>
            <a:solidFill>
              <a:srgbClr val="82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err="1">
                <a:solidFill>
                  <a:srgbClr val="820000"/>
                </a:solidFill>
              </a:rPr>
              <a:t>Structural</a:t>
            </a:r>
            <a:r>
              <a:rPr lang="es-ES_tradnl" dirty="0">
                <a:solidFill>
                  <a:srgbClr val="820000"/>
                </a:solidFill>
              </a:rPr>
              <a:t> </a:t>
            </a:r>
            <a:r>
              <a:rPr lang="es-ES_tradnl" dirty="0" err="1">
                <a:solidFill>
                  <a:srgbClr val="820000"/>
                </a:solidFill>
              </a:rPr>
              <a:t>model</a:t>
            </a:r>
            <a:endParaRPr lang="en-US" dirty="0">
              <a:solidFill>
                <a:srgbClr val="820000"/>
              </a:solidFill>
            </a:endParaRPr>
          </a:p>
        </p:txBody>
      </p:sp>
      <p:sp>
        <p:nvSpPr>
          <p:cNvPr id="32" name="Rectángulo redondeado 31"/>
          <p:cNvSpPr/>
          <p:nvPr/>
        </p:nvSpPr>
        <p:spPr>
          <a:xfrm>
            <a:off x="7582563" y="17211424"/>
            <a:ext cx="2737662" cy="5555434"/>
          </a:xfrm>
          <a:prstGeom prst="round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a:solidFill>
                  <a:schemeClr val="bg1"/>
                </a:solidFill>
              </a:rPr>
              <a:t>Non-</a:t>
            </a:r>
            <a:r>
              <a:rPr lang="es-ES_tradnl" b="1" u="sng" dirty="0" err="1">
                <a:solidFill>
                  <a:schemeClr val="bg1"/>
                </a:solidFill>
              </a:rPr>
              <a:t>ordered</a:t>
            </a:r>
            <a:r>
              <a:rPr lang="es-ES_tradnl" b="1" u="sng" dirty="0">
                <a:solidFill>
                  <a:schemeClr val="bg1"/>
                </a:solidFill>
              </a:rPr>
              <a:t> </a:t>
            </a:r>
            <a:r>
              <a:rPr lang="es-ES_tradnl" b="1" u="sng" dirty="0" err="1">
                <a:solidFill>
                  <a:schemeClr val="bg1"/>
                </a:solidFill>
              </a:rPr>
              <a:t>categorical</a:t>
            </a:r>
            <a:r>
              <a:rPr lang="es-ES_tradnl" b="1" u="sng" dirty="0">
                <a:solidFill>
                  <a:schemeClr val="bg1"/>
                </a:solidFill>
              </a:rPr>
              <a:t> </a:t>
            </a:r>
            <a:r>
              <a:rPr lang="es-ES_tradnl" b="1" u="sng" dirty="0" err="1">
                <a:solidFill>
                  <a:schemeClr val="bg1"/>
                </a:solidFill>
              </a:rPr>
              <a:t>covariate</a:t>
            </a:r>
            <a:endParaRPr lang="es-ES_tradnl" b="1" u="sng" dirty="0">
              <a:solidFill>
                <a:schemeClr val="bg1"/>
              </a:solidFill>
            </a:endParaRPr>
          </a:p>
          <a:p>
            <a:pPr>
              <a:defRPr/>
            </a:pPr>
            <a:endParaRPr lang="en-US" dirty="0">
              <a:solidFill>
                <a:schemeClr val="bg1"/>
              </a:solidFill>
            </a:endParaRPr>
          </a:p>
          <a:p>
            <a:pPr>
              <a:defRPr/>
            </a:pPr>
            <a:r>
              <a:rPr lang="en-US" dirty="0">
                <a:solidFill>
                  <a:schemeClr val="bg1"/>
                </a:solidFill>
              </a:rPr>
              <a:t>TVKPRL=</a:t>
            </a:r>
            <a:r>
              <a:rPr lang="en-US" dirty="0">
                <a:solidFill>
                  <a:schemeClr val="bg1"/>
                </a:solidFill>
                <a:latin typeface="Symbol" pitchFamily="18" charset="2"/>
              </a:rPr>
              <a:t>q</a:t>
            </a:r>
            <a:r>
              <a:rPr lang="en-US" baseline="-25000" dirty="0">
                <a:solidFill>
                  <a:schemeClr val="bg1"/>
                </a:solidFill>
              </a:rPr>
              <a:t>1</a:t>
            </a:r>
          </a:p>
          <a:p>
            <a:pPr>
              <a:defRPr/>
            </a:pPr>
            <a:r>
              <a:rPr lang="en-US" dirty="0">
                <a:solidFill>
                  <a:schemeClr val="bg1"/>
                </a:solidFill>
              </a:rPr>
              <a:t>IIVKPRL=</a:t>
            </a:r>
            <a:r>
              <a:rPr lang="en-US" dirty="0">
                <a:solidFill>
                  <a:schemeClr val="bg1"/>
                </a:solidFill>
                <a:latin typeface="Symbol" pitchFamily="18" charset="2"/>
              </a:rPr>
              <a:t>q</a:t>
            </a:r>
            <a:r>
              <a:rPr lang="en-US" baseline="-25000" dirty="0">
                <a:solidFill>
                  <a:schemeClr val="bg1"/>
                </a:solidFill>
              </a:rPr>
              <a:t>2</a:t>
            </a:r>
          </a:p>
          <a:p>
            <a:pPr>
              <a:defRPr/>
            </a:pPr>
            <a:r>
              <a:rPr lang="en-US" dirty="0">
                <a:solidFill>
                  <a:schemeClr val="bg1"/>
                </a:solidFill>
              </a:rPr>
              <a:t>IF(STUDY.EQ.2) IIVKPRL=</a:t>
            </a:r>
            <a:r>
              <a:rPr lang="en-US" dirty="0">
                <a:solidFill>
                  <a:schemeClr val="bg1"/>
                </a:solidFill>
                <a:latin typeface="Symbol" pitchFamily="18" charset="2"/>
              </a:rPr>
              <a:t>q</a:t>
            </a:r>
            <a:r>
              <a:rPr lang="en-US" baseline="-25000" dirty="0">
                <a:solidFill>
                  <a:schemeClr val="bg1"/>
                </a:solidFill>
              </a:rPr>
              <a:t>3</a:t>
            </a:r>
          </a:p>
          <a:p>
            <a:pPr>
              <a:defRPr/>
            </a:pPr>
            <a:r>
              <a:rPr lang="en-US" dirty="0">
                <a:solidFill>
                  <a:schemeClr val="bg1"/>
                </a:solidFill>
              </a:rPr>
              <a:t>…………………….</a:t>
            </a:r>
          </a:p>
          <a:p>
            <a:pPr>
              <a:defRPr/>
            </a:pPr>
            <a:r>
              <a:rPr lang="en-US" dirty="0">
                <a:solidFill>
                  <a:schemeClr val="bg1"/>
                </a:solidFill>
              </a:rPr>
              <a:t>IF(STUDY.EQ.N) IIVKPRL=</a:t>
            </a:r>
            <a:r>
              <a:rPr lang="en-US" dirty="0" err="1">
                <a:solidFill>
                  <a:schemeClr val="bg1"/>
                </a:solidFill>
                <a:latin typeface="Symbol" pitchFamily="18" charset="2"/>
              </a:rPr>
              <a:t>q</a:t>
            </a:r>
            <a:r>
              <a:rPr lang="en-US" baseline="-25000" dirty="0" err="1">
                <a:solidFill>
                  <a:schemeClr val="bg1"/>
                </a:solidFill>
              </a:rPr>
              <a:t>N</a:t>
            </a:r>
            <a:endParaRPr lang="en-US" baseline="-25000" dirty="0">
              <a:solidFill>
                <a:schemeClr val="bg1"/>
              </a:solidFill>
            </a:endParaRPr>
          </a:p>
          <a:p>
            <a:pPr>
              <a:defRPr/>
            </a:pPr>
            <a:endParaRPr lang="en-US" baseline="-25000" dirty="0">
              <a:solidFill>
                <a:schemeClr val="bg1"/>
              </a:solidFill>
            </a:endParaRPr>
          </a:p>
          <a:p>
            <a:pPr>
              <a:defRPr/>
            </a:pPr>
            <a:r>
              <a:rPr lang="en-US" dirty="0">
                <a:solidFill>
                  <a:schemeClr val="bg1"/>
                </a:solidFill>
              </a:rPr>
              <a:t>KPRL=TVKPRL x EXP(ETA(1) x IIVKPRL)</a:t>
            </a:r>
          </a:p>
          <a:p>
            <a:pPr>
              <a:defRPr/>
            </a:pPr>
            <a:r>
              <a:rPr lang="en-US" b="1" dirty="0">
                <a:solidFill>
                  <a:schemeClr val="bg1"/>
                </a:solidFill>
              </a:rPr>
              <a:t>$OMEGA 1 FIX</a:t>
            </a:r>
            <a:endParaRPr lang="en-US" dirty="0">
              <a:solidFill>
                <a:schemeClr val="bg1"/>
              </a:solidFill>
            </a:endParaRPr>
          </a:p>
        </p:txBody>
      </p:sp>
      <p:sp>
        <p:nvSpPr>
          <p:cNvPr id="33" name="Rectángulo redondeado 32"/>
          <p:cNvSpPr/>
          <p:nvPr/>
        </p:nvSpPr>
        <p:spPr>
          <a:xfrm>
            <a:off x="10528080" y="17213996"/>
            <a:ext cx="2706255" cy="5528220"/>
          </a:xfrm>
          <a:prstGeom prst="round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a:solidFill>
                  <a:schemeClr val="bg1"/>
                </a:solidFill>
              </a:rPr>
              <a:t>$LEVEL </a:t>
            </a:r>
            <a:r>
              <a:rPr lang="es-ES_tradnl" b="1" u="sng" dirty="0" err="1">
                <a:solidFill>
                  <a:schemeClr val="bg1"/>
                </a:solidFill>
              </a:rPr>
              <a:t>functionality</a:t>
            </a:r>
            <a:endParaRPr lang="es-ES_tradnl" b="1" u="sng" dirty="0">
              <a:solidFill>
                <a:schemeClr val="bg1"/>
              </a:solidFill>
            </a:endParaRPr>
          </a:p>
          <a:p>
            <a:pPr>
              <a:spcBef>
                <a:spcPct val="20000"/>
              </a:spcBef>
            </a:pPr>
            <a:endParaRPr lang="en-US" altLang="es-ES" dirty="0">
              <a:solidFill>
                <a:schemeClr val="bg1"/>
              </a:solidFill>
              <a:latin typeface="Calibri" panose="020F0502020204030204" pitchFamily="34" charset="0"/>
            </a:endParaRPr>
          </a:p>
          <a:p>
            <a:pPr>
              <a:spcBef>
                <a:spcPct val="20000"/>
              </a:spcBef>
            </a:pPr>
            <a:r>
              <a:rPr lang="en-US" altLang="es-ES" dirty="0">
                <a:solidFill>
                  <a:schemeClr val="bg1"/>
                </a:solidFill>
                <a:latin typeface="Calibri" panose="020F0502020204030204" pitchFamily="34" charset="0"/>
              </a:rPr>
              <a:t>KPRL=</a:t>
            </a:r>
            <a:r>
              <a:rPr lang="en-US" altLang="es-ES" dirty="0">
                <a:solidFill>
                  <a:schemeClr val="bg1"/>
                </a:solidFill>
                <a:latin typeface="Symbol" panose="05050102010706020507" pitchFamily="18" charset="2"/>
              </a:rPr>
              <a:t>q</a:t>
            </a:r>
            <a:r>
              <a:rPr lang="en-US" altLang="es-ES" baseline="-25000" dirty="0">
                <a:solidFill>
                  <a:schemeClr val="bg1"/>
                </a:solidFill>
                <a:latin typeface="Calibri" panose="020F0502020204030204" pitchFamily="34" charset="0"/>
              </a:rPr>
              <a:t>1 </a:t>
            </a:r>
            <a:r>
              <a:rPr lang="en-US" altLang="es-ES" dirty="0">
                <a:solidFill>
                  <a:schemeClr val="bg1"/>
                </a:solidFill>
                <a:latin typeface="Calibri" panose="020F0502020204030204" pitchFamily="34" charset="0"/>
              </a:rPr>
              <a:t>x (EXP(ETA(1) +ETA(N)</a:t>
            </a:r>
          </a:p>
          <a:p>
            <a:pPr>
              <a:spcBef>
                <a:spcPct val="20000"/>
              </a:spcBef>
            </a:pPr>
            <a:r>
              <a:rPr lang="en-US" altLang="es-ES" b="1" dirty="0">
                <a:solidFill>
                  <a:schemeClr val="bg1"/>
                </a:solidFill>
                <a:latin typeface="Calibri" panose="020F0502020204030204" pitchFamily="34" charset="0"/>
              </a:rPr>
              <a:t>$OMEGA 0.3</a:t>
            </a:r>
          </a:p>
          <a:p>
            <a:pPr>
              <a:spcBef>
                <a:spcPct val="20000"/>
              </a:spcBef>
            </a:pPr>
            <a:r>
              <a:rPr lang="en-US" altLang="es-ES" b="1" dirty="0">
                <a:solidFill>
                  <a:schemeClr val="bg1"/>
                </a:solidFill>
                <a:latin typeface="Calibri" panose="020F0502020204030204" pitchFamily="34" charset="0"/>
              </a:rPr>
              <a:t>………………..</a:t>
            </a:r>
          </a:p>
          <a:p>
            <a:pPr>
              <a:spcBef>
                <a:spcPct val="20000"/>
              </a:spcBef>
            </a:pPr>
            <a:r>
              <a:rPr lang="en-US" altLang="es-ES" b="1" dirty="0">
                <a:solidFill>
                  <a:schemeClr val="bg1"/>
                </a:solidFill>
                <a:latin typeface="Calibri" panose="020F0502020204030204" pitchFamily="34" charset="0"/>
              </a:rPr>
              <a:t>$OMEGA 0.1</a:t>
            </a:r>
          </a:p>
          <a:p>
            <a:pPr>
              <a:spcBef>
                <a:spcPct val="20000"/>
              </a:spcBef>
            </a:pPr>
            <a:r>
              <a:rPr lang="en-US" altLang="es-ES" b="1" dirty="0">
                <a:solidFill>
                  <a:schemeClr val="bg1"/>
                </a:solidFill>
                <a:latin typeface="Calibri" panose="020F0502020204030204" pitchFamily="34" charset="0"/>
              </a:rPr>
              <a:t>$LEVEL STUDY=(N[1])</a:t>
            </a:r>
          </a:p>
        </p:txBody>
      </p:sp>
      <p:cxnSp>
        <p:nvCxnSpPr>
          <p:cNvPr id="37" name="Conector recto de flecha 36"/>
          <p:cNvCxnSpPr>
            <a:stCxn id="30" idx="2"/>
            <a:endCxn id="31" idx="0"/>
          </p:cNvCxnSpPr>
          <p:nvPr/>
        </p:nvCxnSpPr>
        <p:spPr>
          <a:xfrm>
            <a:off x="10423726" y="15263147"/>
            <a:ext cx="0" cy="2766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Conector angular 39"/>
          <p:cNvCxnSpPr>
            <a:stCxn id="31" idx="2"/>
            <a:endCxn id="32" idx="0"/>
          </p:cNvCxnSpPr>
          <p:nvPr/>
        </p:nvCxnSpPr>
        <p:spPr>
          <a:xfrm rot="5400000">
            <a:off x="9316571" y="16104269"/>
            <a:ext cx="741978" cy="1472332"/>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41" name="Conector angular 40"/>
          <p:cNvCxnSpPr>
            <a:stCxn id="31" idx="2"/>
            <a:endCxn id="33" idx="0"/>
          </p:cNvCxnSpPr>
          <p:nvPr/>
        </p:nvCxnSpPr>
        <p:spPr>
          <a:xfrm rot="16200000" flipH="1">
            <a:off x="10780192" y="16112980"/>
            <a:ext cx="744550" cy="1457482"/>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91" name="3 Marcador de contenido"/>
          <p:cNvGraphicFramePr>
            <a:graphicFrameLocks/>
          </p:cNvGraphicFramePr>
          <p:nvPr>
            <p:extLst>
              <p:ext uri="{D42A27DB-BD31-4B8C-83A1-F6EECF244321}">
                <p14:modId xmlns:p14="http://schemas.microsoft.com/office/powerpoint/2010/main" val="1487854008"/>
              </p:ext>
            </p:extLst>
          </p:nvPr>
        </p:nvGraphicFramePr>
        <p:xfrm>
          <a:off x="15057143" y="7179221"/>
          <a:ext cx="13320995" cy="4663536"/>
        </p:xfrm>
        <a:graphic>
          <a:graphicData uri="http://schemas.openxmlformats.org/drawingml/2006/table">
            <a:tbl>
              <a:tblPr firstRow="1" bandRow="1">
                <a:tableStyleId>{2A488322-F2BA-4B5B-9748-0D474271808F}</a:tableStyleId>
              </a:tblPr>
              <a:tblGrid>
                <a:gridCol w="2292960">
                  <a:extLst>
                    <a:ext uri="{9D8B030D-6E8A-4147-A177-3AD203B41FA5}">
                      <a16:colId xmlns:a16="http://schemas.microsoft.com/office/drawing/2014/main" val="20000"/>
                    </a:ext>
                  </a:extLst>
                </a:gridCol>
                <a:gridCol w="1280897">
                  <a:extLst>
                    <a:ext uri="{9D8B030D-6E8A-4147-A177-3AD203B41FA5}">
                      <a16:colId xmlns:a16="http://schemas.microsoft.com/office/drawing/2014/main" val="20001"/>
                    </a:ext>
                  </a:extLst>
                </a:gridCol>
                <a:gridCol w="1624523">
                  <a:extLst>
                    <a:ext uri="{9D8B030D-6E8A-4147-A177-3AD203B41FA5}">
                      <a16:colId xmlns:a16="http://schemas.microsoft.com/office/drawing/2014/main" val="20002"/>
                    </a:ext>
                  </a:extLst>
                </a:gridCol>
                <a:gridCol w="1624523">
                  <a:extLst>
                    <a:ext uri="{9D8B030D-6E8A-4147-A177-3AD203B41FA5}">
                      <a16:colId xmlns:a16="http://schemas.microsoft.com/office/drawing/2014/main" val="20003"/>
                    </a:ext>
                  </a:extLst>
                </a:gridCol>
                <a:gridCol w="1624523">
                  <a:extLst>
                    <a:ext uri="{9D8B030D-6E8A-4147-A177-3AD203B41FA5}">
                      <a16:colId xmlns:a16="http://schemas.microsoft.com/office/drawing/2014/main" val="20004"/>
                    </a:ext>
                  </a:extLst>
                </a:gridCol>
                <a:gridCol w="1624523">
                  <a:extLst>
                    <a:ext uri="{9D8B030D-6E8A-4147-A177-3AD203B41FA5}">
                      <a16:colId xmlns:a16="http://schemas.microsoft.com/office/drawing/2014/main" val="20005"/>
                    </a:ext>
                  </a:extLst>
                </a:gridCol>
                <a:gridCol w="1624523">
                  <a:extLst>
                    <a:ext uri="{9D8B030D-6E8A-4147-A177-3AD203B41FA5}">
                      <a16:colId xmlns:a16="http://schemas.microsoft.com/office/drawing/2014/main" val="20006"/>
                    </a:ext>
                  </a:extLst>
                </a:gridCol>
                <a:gridCol w="1624523">
                  <a:extLst>
                    <a:ext uri="{9D8B030D-6E8A-4147-A177-3AD203B41FA5}">
                      <a16:colId xmlns:a16="http://schemas.microsoft.com/office/drawing/2014/main" val="20007"/>
                    </a:ext>
                  </a:extLst>
                </a:gridCol>
              </a:tblGrid>
              <a:tr h="349527">
                <a:tc>
                  <a:txBody>
                    <a:bodyPr/>
                    <a:lstStyle/>
                    <a:p>
                      <a:endParaRPr lang="en-US" sz="1800" dirty="0">
                        <a:solidFill>
                          <a:srgbClr val="FFFF00"/>
                        </a:solidFill>
                      </a:endParaRPr>
                    </a:p>
                  </a:txBody>
                  <a:tcPr marL="91443" marR="91443" marT="45724" marB="45724">
                    <a:solidFill>
                      <a:schemeClr val="accent6">
                        <a:lumMod val="75000"/>
                      </a:schemeClr>
                    </a:solidFill>
                  </a:tcPr>
                </a:tc>
                <a:tc gridSpan="7">
                  <a:txBody>
                    <a:bodyPr/>
                    <a:lstStyle/>
                    <a:p>
                      <a:pPr algn="ctr"/>
                      <a:r>
                        <a:rPr lang="en-US" sz="1800" dirty="0"/>
                        <a:t>Cell Lines</a:t>
                      </a:r>
                      <a:endParaRPr lang="en-US" sz="1800" dirty="0">
                        <a:solidFill>
                          <a:srgbClr val="FFFF00"/>
                        </a:solidFill>
                      </a:endParaRPr>
                    </a:p>
                  </a:txBody>
                  <a:tcPr marL="91443" marR="91443" marT="45724" marB="45724">
                    <a:solidFill>
                      <a:schemeClr val="accent6">
                        <a:lumMod val="7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303800">
                <a:tc>
                  <a:txBody>
                    <a:bodyPr/>
                    <a:lstStyle/>
                    <a:p>
                      <a:r>
                        <a:rPr lang="en-US" sz="1800" b="1" baseline="0" dirty="0"/>
                        <a:t>Parameter</a:t>
                      </a:r>
                      <a:endParaRPr lang="en-US" sz="1800" b="1" baseline="0" dirty="0">
                        <a:solidFill>
                          <a:srgbClr val="FF0000"/>
                        </a:solidFill>
                      </a:endParaRPr>
                    </a:p>
                  </a:txBody>
                  <a:tcPr marL="91443" marR="91443" marT="45724" marB="45724">
                    <a:solidFill>
                      <a:schemeClr val="accent2">
                        <a:lumMod val="60000"/>
                        <a:lumOff val="40000"/>
                      </a:schemeClr>
                    </a:solidFill>
                  </a:tcPr>
                </a:tc>
                <a:tc>
                  <a:txBody>
                    <a:bodyPr/>
                    <a:lstStyle/>
                    <a:p>
                      <a:pPr algn="ctr"/>
                      <a:r>
                        <a:rPr lang="en-US" sz="1800" b="1" dirty="0"/>
                        <a:t>H441</a:t>
                      </a:r>
                      <a:endParaRPr lang="en-US" sz="1800" b="1" dirty="0">
                        <a:solidFill>
                          <a:srgbClr val="FF0000"/>
                        </a:solidFill>
                      </a:endParaRPr>
                    </a:p>
                  </a:txBody>
                  <a:tcPr marL="91443" marR="91443" marT="45724" marB="45724">
                    <a:solidFill>
                      <a:schemeClr val="accent2">
                        <a:lumMod val="60000"/>
                        <a:lumOff val="40000"/>
                      </a:schemeClr>
                    </a:solidFill>
                  </a:tcPr>
                </a:tc>
                <a:tc>
                  <a:txBody>
                    <a:bodyPr/>
                    <a:lstStyle/>
                    <a:p>
                      <a:pPr algn="ctr"/>
                      <a:r>
                        <a:rPr lang="en-US" sz="1800" b="1" dirty="0"/>
                        <a:t>A549</a:t>
                      </a:r>
                      <a:endParaRPr lang="en-US" sz="1800" b="1" dirty="0">
                        <a:solidFill>
                          <a:srgbClr val="FF0000"/>
                        </a:solidFill>
                      </a:endParaRPr>
                    </a:p>
                  </a:txBody>
                  <a:tcPr marL="91443" marR="91443" marT="45724" marB="45724">
                    <a:solidFill>
                      <a:schemeClr val="accent2">
                        <a:lumMod val="60000"/>
                        <a:lumOff val="40000"/>
                      </a:schemeClr>
                    </a:solidFill>
                  </a:tcPr>
                </a:tc>
                <a:tc>
                  <a:txBody>
                    <a:bodyPr/>
                    <a:lstStyle/>
                    <a:p>
                      <a:pPr algn="ctr"/>
                      <a:r>
                        <a:rPr lang="en-US" sz="1800" b="1" dirty="0"/>
                        <a:t>Calu-6</a:t>
                      </a:r>
                      <a:endParaRPr lang="en-US" sz="1800" b="1" dirty="0">
                        <a:solidFill>
                          <a:srgbClr val="FF0000"/>
                        </a:solidFill>
                      </a:endParaRPr>
                    </a:p>
                  </a:txBody>
                  <a:tcPr marL="91443" marR="91443" marT="45724" marB="45724">
                    <a:solidFill>
                      <a:schemeClr val="accent2">
                        <a:lumMod val="60000"/>
                        <a:lumOff val="40000"/>
                      </a:schemeClr>
                    </a:solidFill>
                  </a:tcPr>
                </a:tc>
                <a:tc>
                  <a:txBody>
                    <a:bodyPr/>
                    <a:lstStyle/>
                    <a:p>
                      <a:pPr algn="ctr"/>
                      <a:r>
                        <a:rPr lang="en-US" sz="1800" b="1" dirty="0"/>
                        <a:t>H1650</a:t>
                      </a:r>
                      <a:endParaRPr lang="en-US" sz="1800" b="1" dirty="0">
                        <a:solidFill>
                          <a:srgbClr val="FF0000"/>
                        </a:solidFill>
                      </a:endParaRPr>
                    </a:p>
                  </a:txBody>
                  <a:tcPr marL="91443" marR="91443" marT="45724" marB="45724">
                    <a:solidFill>
                      <a:schemeClr val="accent2">
                        <a:lumMod val="60000"/>
                        <a:lumOff val="40000"/>
                      </a:schemeClr>
                    </a:solidFill>
                  </a:tcPr>
                </a:tc>
                <a:tc>
                  <a:txBody>
                    <a:bodyPr/>
                    <a:lstStyle/>
                    <a:p>
                      <a:pPr algn="ctr"/>
                      <a:r>
                        <a:rPr lang="en-US" sz="1800" b="1" dirty="0"/>
                        <a:t>H1975</a:t>
                      </a:r>
                      <a:endParaRPr lang="en-US" sz="1800" b="1" dirty="0">
                        <a:solidFill>
                          <a:srgbClr val="FF0000"/>
                        </a:solidFill>
                      </a:endParaRPr>
                    </a:p>
                  </a:txBody>
                  <a:tcPr marL="91443" marR="91443" marT="45724" marB="45724">
                    <a:solidFill>
                      <a:schemeClr val="accent2">
                        <a:lumMod val="60000"/>
                        <a:lumOff val="40000"/>
                      </a:schemeClr>
                    </a:solidFill>
                  </a:tcPr>
                </a:tc>
                <a:tc>
                  <a:txBody>
                    <a:bodyPr/>
                    <a:lstStyle/>
                    <a:p>
                      <a:pPr algn="ctr"/>
                      <a:r>
                        <a:rPr lang="en-US" sz="1800" b="1" dirty="0"/>
                        <a:t>H2122</a:t>
                      </a:r>
                      <a:endParaRPr lang="en-US" sz="1800" b="1" dirty="0">
                        <a:solidFill>
                          <a:srgbClr val="FF0000"/>
                        </a:solidFill>
                      </a:endParaRPr>
                    </a:p>
                  </a:txBody>
                  <a:tcPr marL="91443" marR="91443" marT="45724" marB="45724">
                    <a:solidFill>
                      <a:schemeClr val="accent2">
                        <a:lumMod val="60000"/>
                        <a:lumOff val="40000"/>
                      </a:schemeClr>
                    </a:solidFill>
                  </a:tcPr>
                </a:tc>
                <a:tc>
                  <a:txBody>
                    <a:bodyPr/>
                    <a:lstStyle/>
                    <a:p>
                      <a:pPr algn="ctr"/>
                      <a:r>
                        <a:rPr lang="en-US" sz="1800" b="1" dirty="0"/>
                        <a:t>HCC827</a:t>
                      </a:r>
                      <a:endParaRPr lang="en-US" sz="1800" b="1" dirty="0">
                        <a:solidFill>
                          <a:srgbClr val="FF0000"/>
                        </a:solidFill>
                      </a:endParaRPr>
                    </a:p>
                  </a:txBody>
                  <a:tcPr marL="91443" marR="91443" marT="45724" marB="45724">
                    <a:solidFill>
                      <a:schemeClr val="accent2">
                        <a:lumMod val="60000"/>
                        <a:lumOff val="40000"/>
                      </a:schemeClr>
                    </a:solidFill>
                  </a:tcPr>
                </a:tc>
                <a:extLst>
                  <a:ext uri="{0D108BD9-81ED-4DB2-BD59-A6C34878D82A}">
                    <a16:rowId xmlns:a16="http://schemas.microsoft.com/office/drawing/2014/main" val="10001"/>
                  </a:ext>
                </a:extLst>
              </a:tr>
              <a:tr h="303800">
                <a:tc>
                  <a:txBody>
                    <a:bodyPr/>
                    <a:lstStyle/>
                    <a:p>
                      <a:r>
                        <a:rPr lang="en-US" sz="1800" dirty="0"/>
                        <a:t>TS</a:t>
                      </a:r>
                      <a:r>
                        <a:rPr lang="en-US" sz="1800" baseline="-25000" dirty="0"/>
                        <a:t>0 </a:t>
                      </a:r>
                      <a:r>
                        <a:rPr lang="en-US" sz="1800" baseline="0" dirty="0"/>
                        <a:t>(mm3)</a:t>
                      </a:r>
                    </a:p>
                  </a:txBody>
                  <a:tcPr marL="91443" marR="91443" marT="45724" marB="45724"/>
                </a:tc>
                <a:tc>
                  <a:txBody>
                    <a:bodyPr/>
                    <a:lstStyle/>
                    <a:p>
                      <a:pPr algn="ctr"/>
                      <a:r>
                        <a:rPr lang="en-US" sz="1800" dirty="0"/>
                        <a:t>92.1</a:t>
                      </a:r>
                    </a:p>
                  </a:txBody>
                  <a:tcPr marL="91443" marR="91443" marT="45724" marB="45724" anchor="ctr"/>
                </a:tc>
                <a:tc>
                  <a:txBody>
                    <a:bodyPr/>
                    <a:lstStyle/>
                    <a:p>
                      <a:pPr algn="ctr"/>
                      <a:r>
                        <a:rPr lang="en-US" sz="1800" dirty="0"/>
                        <a:t>65.1</a:t>
                      </a:r>
                    </a:p>
                  </a:txBody>
                  <a:tcPr marL="91443" marR="91443" marT="45724" marB="45724" anchor="ctr"/>
                </a:tc>
                <a:tc>
                  <a:txBody>
                    <a:bodyPr/>
                    <a:lstStyle/>
                    <a:p>
                      <a:pPr algn="ctr"/>
                      <a:r>
                        <a:rPr lang="en-US" sz="1800" dirty="0"/>
                        <a:t>90.3</a:t>
                      </a:r>
                    </a:p>
                  </a:txBody>
                  <a:tcPr marL="91443" marR="91443" marT="45724" marB="45724" anchor="ctr"/>
                </a:tc>
                <a:tc>
                  <a:txBody>
                    <a:bodyPr/>
                    <a:lstStyle/>
                    <a:p>
                      <a:pPr algn="ctr"/>
                      <a:r>
                        <a:rPr lang="en-US" sz="1800" dirty="0"/>
                        <a:t>74.2</a:t>
                      </a:r>
                    </a:p>
                  </a:txBody>
                  <a:tcPr marL="91443" marR="91443" marT="45724" marB="45724" anchor="ctr"/>
                </a:tc>
                <a:tc>
                  <a:txBody>
                    <a:bodyPr/>
                    <a:lstStyle/>
                    <a:p>
                      <a:pPr algn="ctr"/>
                      <a:r>
                        <a:rPr lang="en-US" sz="1800" dirty="0"/>
                        <a:t>103</a:t>
                      </a:r>
                    </a:p>
                  </a:txBody>
                  <a:tcPr marL="91443" marR="91443" marT="45724" marB="45724" anchor="ctr"/>
                </a:tc>
                <a:tc>
                  <a:txBody>
                    <a:bodyPr/>
                    <a:lstStyle/>
                    <a:p>
                      <a:pPr algn="ctr"/>
                      <a:r>
                        <a:rPr lang="en-US" sz="1800" dirty="0"/>
                        <a:t>142</a:t>
                      </a:r>
                    </a:p>
                  </a:txBody>
                  <a:tcPr marL="91443" marR="91443" marT="45724" marB="45724" anchor="ctr"/>
                </a:tc>
                <a:tc>
                  <a:txBody>
                    <a:bodyPr/>
                    <a:lstStyle/>
                    <a:p>
                      <a:pPr algn="ctr"/>
                      <a:r>
                        <a:rPr lang="en-US" sz="1800" dirty="0"/>
                        <a:t>61.7</a:t>
                      </a:r>
                    </a:p>
                  </a:txBody>
                  <a:tcPr marL="91443" marR="91443" marT="45724" marB="45724" anchor="ctr"/>
                </a:tc>
                <a:extLst>
                  <a:ext uri="{0D108BD9-81ED-4DB2-BD59-A6C34878D82A}">
                    <a16:rowId xmlns:a16="http://schemas.microsoft.com/office/drawing/2014/main" val="10002"/>
                  </a:ext>
                </a:extLst>
              </a:tr>
              <a:tr h="303800">
                <a:tc>
                  <a:txBody>
                    <a:bodyPr/>
                    <a:lstStyle/>
                    <a:p>
                      <a:r>
                        <a:rPr lang="en-US" sz="1800" dirty="0"/>
                        <a:t>KP (days</a:t>
                      </a:r>
                      <a:r>
                        <a:rPr lang="en-US" sz="1800" baseline="30000" dirty="0"/>
                        <a:t>-1</a:t>
                      </a:r>
                      <a:r>
                        <a:rPr lang="en-US" sz="1800" dirty="0"/>
                        <a:t>)</a:t>
                      </a:r>
                    </a:p>
                  </a:txBody>
                  <a:tcPr marL="91443" marR="91443" marT="45724" marB="45724"/>
                </a:tc>
                <a:tc>
                  <a:txBody>
                    <a:bodyPr/>
                    <a:lstStyle/>
                    <a:p>
                      <a:pPr algn="ctr"/>
                      <a:r>
                        <a:rPr lang="en-US" sz="1800" dirty="0"/>
                        <a:t>0.0435</a:t>
                      </a:r>
                    </a:p>
                  </a:txBody>
                  <a:tcPr marL="91443" marR="91443" marT="45724" marB="45724" anchor="ctr"/>
                </a:tc>
                <a:tc>
                  <a:txBody>
                    <a:bodyPr/>
                    <a:lstStyle/>
                    <a:p>
                      <a:pPr algn="ctr"/>
                      <a:r>
                        <a:rPr lang="en-US" sz="1800" dirty="0"/>
                        <a:t>0.0548</a:t>
                      </a:r>
                    </a:p>
                  </a:txBody>
                  <a:tcPr marL="91443" marR="91443" marT="45724" marB="45724" anchor="ctr"/>
                </a:tc>
                <a:tc>
                  <a:txBody>
                    <a:bodyPr/>
                    <a:lstStyle/>
                    <a:p>
                      <a:pPr algn="ctr"/>
                      <a:r>
                        <a:rPr lang="en-US" sz="1800" dirty="0"/>
                        <a:t>0.0971</a:t>
                      </a:r>
                    </a:p>
                  </a:txBody>
                  <a:tcPr marL="91443" marR="91443" marT="45724" marB="45724" anchor="ctr"/>
                </a:tc>
                <a:tc>
                  <a:txBody>
                    <a:bodyPr/>
                    <a:lstStyle/>
                    <a:p>
                      <a:pPr algn="ctr"/>
                      <a:r>
                        <a:rPr lang="en-US" sz="1800" dirty="0"/>
                        <a:t>0.0546</a:t>
                      </a:r>
                    </a:p>
                  </a:txBody>
                  <a:tcPr marL="91443" marR="91443" marT="45724" marB="45724" anchor="ctr"/>
                </a:tc>
                <a:tc>
                  <a:txBody>
                    <a:bodyPr/>
                    <a:lstStyle/>
                    <a:p>
                      <a:pPr algn="ctr"/>
                      <a:r>
                        <a:rPr lang="en-US" sz="1800" dirty="0"/>
                        <a:t>0.137</a:t>
                      </a:r>
                    </a:p>
                  </a:txBody>
                  <a:tcPr marL="91443" marR="91443" marT="45724" marB="45724" anchor="ctr"/>
                </a:tc>
                <a:tc>
                  <a:txBody>
                    <a:bodyPr/>
                    <a:lstStyle/>
                    <a:p>
                      <a:pPr algn="ctr"/>
                      <a:r>
                        <a:rPr lang="en-US" sz="1800" dirty="0"/>
                        <a:t>0.153</a:t>
                      </a:r>
                    </a:p>
                  </a:txBody>
                  <a:tcPr marL="91443" marR="91443" marT="45724" marB="45724" anchor="ctr"/>
                </a:tc>
                <a:tc>
                  <a:txBody>
                    <a:bodyPr/>
                    <a:lstStyle/>
                    <a:p>
                      <a:pPr algn="ctr"/>
                      <a:r>
                        <a:rPr lang="en-US" sz="1800" dirty="0"/>
                        <a:t>0.118</a:t>
                      </a:r>
                    </a:p>
                  </a:txBody>
                  <a:tcPr marL="91443" marR="91443" marT="45724" marB="45724" anchor="ctr"/>
                </a:tc>
                <a:extLst>
                  <a:ext uri="{0D108BD9-81ED-4DB2-BD59-A6C34878D82A}">
                    <a16:rowId xmlns:a16="http://schemas.microsoft.com/office/drawing/2014/main" val="10003"/>
                  </a:ext>
                </a:extLst>
              </a:tr>
              <a:tr h="303800">
                <a:tc>
                  <a:txBody>
                    <a:bodyPr/>
                    <a:lstStyle/>
                    <a:p>
                      <a:r>
                        <a:rPr lang="en-US" sz="1800" dirty="0"/>
                        <a:t>SCL </a:t>
                      </a:r>
                    </a:p>
                  </a:txBody>
                  <a:tcPr marL="91443" marR="91443" marT="45724" marB="45724"/>
                </a:tc>
                <a:tc>
                  <a:txBody>
                    <a:bodyPr/>
                    <a:lstStyle/>
                    <a:p>
                      <a:pPr algn="ctr"/>
                      <a:r>
                        <a:rPr lang="en-US" sz="1800" dirty="0"/>
                        <a:t>4180</a:t>
                      </a:r>
                    </a:p>
                  </a:txBody>
                  <a:tcPr marL="91443" marR="91443" marT="45724" marB="45724" anchor="ctr"/>
                </a:tc>
                <a:tc>
                  <a:txBody>
                    <a:bodyPr/>
                    <a:lstStyle/>
                    <a:p>
                      <a:pPr algn="ctr"/>
                      <a:r>
                        <a:rPr lang="en-US" sz="1800" dirty="0"/>
                        <a:t>3920</a:t>
                      </a:r>
                    </a:p>
                  </a:txBody>
                  <a:tcPr marL="91443" marR="91443" marT="45724" marB="45724" anchor="ctr"/>
                </a:tc>
                <a:tc>
                  <a:txBody>
                    <a:bodyPr/>
                    <a:lstStyle/>
                    <a:p>
                      <a:pPr algn="ctr"/>
                      <a:r>
                        <a:rPr lang="en-US" sz="1800" dirty="0"/>
                        <a:t>3150</a:t>
                      </a:r>
                    </a:p>
                  </a:txBody>
                  <a:tcPr marL="91443" marR="91443" marT="45724" marB="45724" anchor="ctr"/>
                </a:tc>
                <a:tc>
                  <a:txBody>
                    <a:bodyPr/>
                    <a:lstStyle/>
                    <a:p>
                      <a:pPr algn="ctr"/>
                      <a:r>
                        <a:rPr lang="en-US" sz="1800" dirty="0"/>
                        <a:t>1730</a:t>
                      </a:r>
                    </a:p>
                  </a:txBody>
                  <a:tcPr marL="91443" marR="91443" marT="45724" marB="45724" anchor="ctr"/>
                </a:tc>
                <a:tc>
                  <a:txBody>
                    <a:bodyPr/>
                    <a:lstStyle/>
                    <a:p>
                      <a:pPr algn="ctr"/>
                      <a:r>
                        <a:rPr lang="en-US" sz="1800" dirty="0"/>
                        <a:t>2530</a:t>
                      </a:r>
                    </a:p>
                  </a:txBody>
                  <a:tcPr marL="91443" marR="91443" marT="45724" marB="45724" anchor="ctr"/>
                </a:tc>
                <a:tc>
                  <a:txBody>
                    <a:bodyPr/>
                    <a:lstStyle/>
                    <a:p>
                      <a:pPr algn="ctr"/>
                      <a:r>
                        <a:rPr lang="en-US" sz="1800" dirty="0"/>
                        <a:t>455</a:t>
                      </a:r>
                    </a:p>
                  </a:txBody>
                  <a:tcPr marL="91443" marR="91443" marT="45724" marB="45724" anchor="ctr"/>
                </a:tc>
                <a:tc>
                  <a:txBody>
                    <a:bodyPr/>
                    <a:lstStyle/>
                    <a:p>
                      <a:pPr algn="ctr"/>
                      <a:r>
                        <a:rPr lang="en-US" sz="1800" dirty="0"/>
                        <a:t>621</a:t>
                      </a:r>
                    </a:p>
                  </a:txBody>
                  <a:tcPr marL="91443" marR="91443" marT="45724" marB="45724" anchor="ctr"/>
                </a:tc>
                <a:extLst>
                  <a:ext uri="{0D108BD9-81ED-4DB2-BD59-A6C34878D82A}">
                    <a16:rowId xmlns:a16="http://schemas.microsoft.com/office/drawing/2014/main" val="10004"/>
                  </a:ext>
                </a:extLst>
              </a:tr>
              <a:tr h="303800">
                <a:tc>
                  <a:txBody>
                    <a:bodyPr/>
                    <a:lstStyle/>
                    <a:p>
                      <a:r>
                        <a:rPr lang="en-US" sz="1800" dirty="0"/>
                        <a:t>w</a:t>
                      </a:r>
                      <a:r>
                        <a:rPr lang="en-US" sz="1800" baseline="30000" dirty="0"/>
                        <a:t>2</a:t>
                      </a:r>
                      <a:r>
                        <a:rPr lang="en-US" sz="1800" baseline="-25000" dirty="0"/>
                        <a:t>TS0 </a:t>
                      </a:r>
                      <a:r>
                        <a:rPr lang="en-US" sz="1800" baseline="0" dirty="0"/>
                        <a:t>(%)</a:t>
                      </a:r>
                    </a:p>
                  </a:txBody>
                  <a:tcPr marL="91443" marR="91443" marT="45724" marB="45724"/>
                </a:tc>
                <a:tc>
                  <a:txBody>
                    <a:bodyPr/>
                    <a:lstStyle/>
                    <a:p>
                      <a:pPr algn="ctr"/>
                      <a:r>
                        <a:rPr lang="en-US" sz="1800" dirty="0"/>
                        <a:t>22</a:t>
                      </a:r>
                    </a:p>
                  </a:txBody>
                  <a:tcPr marL="91443" marR="91443" marT="45724" marB="45724" anchor="ctr"/>
                </a:tc>
                <a:tc>
                  <a:txBody>
                    <a:bodyPr/>
                    <a:lstStyle/>
                    <a:p>
                      <a:pPr algn="ctr"/>
                      <a:r>
                        <a:rPr lang="en-US" sz="1800" dirty="0"/>
                        <a:t>17</a:t>
                      </a:r>
                    </a:p>
                  </a:txBody>
                  <a:tcPr marL="91443" marR="91443" marT="45724" marB="45724" anchor="ctr"/>
                </a:tc>
                <a:tc>
                  <a:txBody>
                    <a:bodyPr/>
                    <a:lstStyle/>
                    <a:p>
                      <a:pPr algn="ctr"/>
                      <a:r>
                        <a:rPr lang="en-US" sz="1800" dirty="0"/>
                        <a:t>15</a:t>
                      </a:r>
                    </a:p>
                  </a:txBody>
                  <a:tcPr marL="91443" marR="91443" marT="45724" marB="45724" anchor="ctr"/>
                </a:tc>
                <a:tc>
                  <a:txBody>
                    <a:bodyPr/>
                    <a:lstStyle/>
                    <a:p>
                      <a:pPr algn="ctr"/>
                      <a:r>
                        <a:rPr lang="en-US" sz="1800" dirty="0"/>
                        <a:t>13</a:t>
                      </a:r>
                    </a:p>
                  </a:txBody>
                  <a:tcPr marL="91443" marR="91443" marT="45724" marB="45724" anchor="ctr"/>
                </a:tc>
                <a:tc>
                  <a:txBody>
                    <a:bodyPr/>
                    <a:lstStyle/>
                    <a:p>
                      <a:pPr algn="ctr"/>
                      <a:r>
                        <a:rPr lang="en-US" sz="1800" dirty="0"/>
                        <a:t>11</a:t>
                      </a:r>
                    </a:p>
                  </a:txBody>
                  <a:tcPr marL="91443" marR="91443" marT="45724" marB="45724" anchor="ctr"/>
                </a:tc>
                <a:tc>
                  <a:txBody>
                    <a:bodyPr/>
                    <a:lstStyle/>
                    <a:p>
                      <a:pPr algn="ctr"/>
                      <a:r>
                        <a:rPr lang="en-US" sz="1800" dirty="0"/>
                        <a:t>18</a:t>
                      </a:r>
                    </a:p>
                  </a:txBody>
                  <a:tcPr marL="91443" marR="91443" marT="45724" marB="45724" anchor="ctr"/>
                </a:tc>
                <a:tc>
                  <a:txBody>
                    <a:bodyPr/>
                    <a:lstStyle/>
                    <a:p>
                      <a:pPr algn="ctr"/>
                      <a:r>
                        <a:rPr lang="en-US" sz="1800" dirty="0"/>
                        <a:t>38</a:t>
                      </a:r>
                    </a:p>
                  </a:txBody>
                  <a:tcPr marL="91443" marR="91443" marT="45724" marB="45724" anchor="ctr"/>
                </a:tc>
                <a:extLst>
                  <a:ext uri="{0D108BD9-81ED-4DB2-BD59-A6C34878D82A}">
                    <a16:rowId xmlns:a16="http://schemas.microsoft.com/office/drawing/2014/main" val="10005"/>
                  </a:ext>
                </a:extLst>
              </a:tr>
              <a:tr h="303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w</a:t>
                      </a:r>
                      <a:r>
                        <a:rPr lang="en-US" sz="1800" baseline="30000" dirty="0"/>
                        <a:t>2</a:t>
                      </a:r>
                      <a:r>
                        <a:rPr lang="en-US" sz="1800" baseline="-25000" dirty="0"/>
                        <a:t>KP </a:t>
                      </a:r>
                      <a:r>
                        <a:rPr lang="en-US" sz="1800" baseline="0" dirty="0"/>
                        <a:t>(%)</a:t>
                      </a:r>
                    </a:p>
                  </a:txBody>
                  <a:tcPr marL="91443" marR="91443" marT="45724" marB="45724"/>
                </a:tc>
                <a:tc>
                  <a:txBody>
                    <a:bodyPr/>
                    <a:lstStyle/>
                    <a:p>
                      <a:pPr algn="ctr"/>
                      <a:r>
                        <a:rPr lang="en-US" sz="1800" dirty="0"/>
                        <a:t>42</a:t>
                      </a:r>
                    </a:p>
                  </a:txBody>
                  <a:tcPr marL="91443" marR="91443" marT="45724" marB="45724" anchor="ctr"/>
                </a:tc>
                <a:tc>
                  <a:txBody>
                    <a:bodyPr/>
                    <a:lstStyle/>
                    <a:p>
                      <a:pPr algn="ctr"/>
                      <a:r>
                        <a:rPr lang="en-US" sz="1800" dirty="0"/>
                        <a:t>16</a:t>
                      </a:r>
                    </a:p>
                  </a:txBody>
                  <a:tcPr marL="91443" marR="91443" marT="45724" marB="45724" anchor="ctr"/>
                </a:tc>
                <a:tc>
                  <a:txBody>
                    <a:bodyPr/>
                    <a:lstStyle/>
                    <a:p>
                      <a:pPr algn="ctr"/>
                      <a:r>
                        <a:rPr lang="en-US" sz="1800" dirty="0"/>
                        <a:t>31</a:t>
                      </a:r>
                    </a:p>
                  </a:txBody>
                  <a:tcPr marL="91443" marR="91443" marT="45724" marB="45724" anchor="ctr"/>
                </a:tc>
                <a:tc>
                  <a:txBody>
                    <a:bodyPr/>
                    <a:lstStyle/>
                    <a:p>
                      <a:pPr algn="ctr"/>
                      <a:r>
                        <a:rPr lang="en-US" sz="1800" dirty="0"/>
                        <a:t>17</a:t>
                      </a:r>
                    </a:p>
                  </a:txBody>
                  <a:tcPr marL="91443" marR="91443" marT="45724" marB="45724" anchor="ctr"/>
                </a:tc>
                <a:tc>
                  <a:txBody>
                    <a:bodyPr/>
                    <a:lstStyle/>
                    <a:p>
                      <a:pPr algn="ctr"/>
                      <a:r>
                        <a:rPr lang="en-US" sz="1800" dirty="0"/>
                        <a:t>18</a:t>
                      </a:r>
                    </a:p>
                  </a:txBody>
                  <a:tcPr marL="91443" marR="91443" marT="45724" marB="45724" anchor="ctr"/>
                </a:tc>
                <a:tc>
                  <a:txBody>
                    <a:bodyPr/>
                    <a:lstStyle/>
                    <a:p>
                      <a:pPr algn="ctr"/>
                      <a:r>
                        <a:rPr lang="en-US" sz="1800" dirty="0"/>
                        <a:t>23</a:t>
                      </a:r>
                    </a:p>
                  </a:txBody>
                  <a:tcPr marL="91443" marR="91443" marT="45724" marB="45724" anchor="ctr"/>
                </a:tc>
                <a:tc>
                  <a:txBody>
                    <a:bodyPr/>
                    <a:lstStyle/>
                    <a:p>
                      <a:pPr algn="ctr"/>
                      <a:r>
                        <a:rPr lang="en-US" sz="1800" dirty="0"/>
                        <a:t>-</a:t>
                      </a:r>
                    </a:p>
                  </a:txBody>
                  <a:tcPr marL="91443" marR="91443" marT="45724" marB="45724" anchor="ctr"/>
                </a:tc>
                <a:extLst>
                  <a:ext uri="{0D108BD9-81ED-4DB2-BD59-A6C34878D82A}">
                    <a16:rowId xmlns:a16="http://schemas.microsoft.com/office/drawing/2014/main" val="10006"/>
                  </a:ext>
                </a:extLst>
              </a:tr>
              <a:tr h="303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w</a:t>
                      </a:r>
                      <a:r>
                        <a:rPr lang="en-US" sz="1800" baseline="30000" dirty="0"/>
                        <a:t>2</a:t>
                      </a:r>
                      <a:r>
                        <a:rPr lang="en-US" sz="1800" baseline="-25000" dirty="0"/>
                        <a:t>SCL </a:t>
                      </a:r>
                      <a:r>
                        <a:rPr lang="en-US" sz="1800" baseline="0" dirty="0"/>
                        <a:t>(%)</a:t>
                      </a:r>
                    </a:p>
                  </a:txBody>
                  <a:tcPr marL="91443" marR="91443" marT="45724" marB="45724"/>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extLst>
                  <a:ext uri="{0D108BD9-81ED-4DB2-BD59-A6C34878D82A}">
                    <a16:rowId xmlns:a16="http://schemas.microsoft.com/office/drawing/2014/main" val="10007"/>
                  </a:ext>
                </a:extLst>
              </a:tr>
              <a:tr h="303800">
                <a:tc>
                  <a:txBody>
                    <a:bodyPr/>
                    <a:lstStyle/>
                    <a:p>
                      <a:r>
                        <a:rPr lang="en-US" sz="1800" dirty="0"/>
                        <a:t>w</a:t>
                      </a:r>
                      <a:r>
                        <a:rPr lang="en-US" sz="1800" baseline="30000" dirty="0"/>
                        <a:t>2</a:t>
                      </a:r>
                      <a:r>
                        <a:rPr lang="en-US" sz="1800" baseline="-25000" dirty="0"/>
                        <a:t>TS0_st </a:t>
                      </a:r>
                      <a:r>
                        <a:rPr lang="en-US" sz="1800" baseline="0" dirty="0"/>
                        <a:t>(%)</a:t>
                      </a:r>
                    </a:p>
                  </a:txBody>
                  <a:tcPr marL="91443" marR="91443" marT="45724" marB="45724"/>
                </a:tc>
                <a:tc>
                  <a:txBody>
                    <a:bodyPr/>
                    <a:lstStyle/>
                    <a:p>
                      <a:pPr algn="ctr"/>
                      <a:r>
                        <a:rPr lang="en-US" sz="1800" dirty="0"/>
                        <a:t>28</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16</a:t>
                      </a:r>
                    </a:p>
                  </a:txBody>
                  <a:tcPr marL="91443" marR="91443" marT="45724" marB="45724" anchor="ctr"/>
                </a:tc>
                <a:tc>
                  <a:txBody>
                    <a:bodyPr/>
                    <a:lstStyle/>
                    <a:p>
                      <a:pPr algn="ctr"/>
                      <a:r>
                        <a:rPr lang="en-US" sz="1800" dirty="0"/>
                        <a:t>-</a:t>
                      </a:r>
                    </a:p>
                  </a:txBody>
                  <a:tcPr marL="91443" marR="91443" marT="45724" marB="45724" anchor="ctr"/>
                </a:tc>
                <a:extLst>
                  <a:ext uri="{0D108BD9-81ED-4DB2-BD59-A6C34878D82A}">
                    <a16:rowId xmlns:a16="http://schemas.microsoft.com/office/drawing/2014/main" val="10008"/>
                  </a:ext>
                </a:extLst>
              </a:tr>
              <a:tr h="303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w</a:t>
                      </a:r>
                      <a:r>
                        <a:rPr lang="en-US" sz="1800" baseline="30000" dirty="0"/>
                        <a:t>2</a:t>
                      </a:r>
                      <a:r>
                        <a:rPr lang="en-US" sz="1800" baseline="-25000" dirty="0"/>
                        <a:t>KP_st </a:t>
                      </a:r>
                      <a:r>
                        <a:rPr lang="en-US" sz="1800" baseline="0" dirty="0"/>
                        <a:t>(%)</a:t>
                      </a:r>
                    </a:p>
                  </a:txBody>
                  <a:tcPr marL="91443" marR="91443" marT="45724" marB="45724"/>
                </a:tc>
                <a:tc>
                  <a:txBody>
                    <a:bodyPr/>
                    <a:lstStyle/>
                    <a:p>
                      <a:pPr algn="ctr"/>
                      <a:r>
                        <a:rPr lang="en-US" sz="1800" dirty="0"/>
                        <a:t>28</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extLst>
                  <a:ext uri="{0D108BD9-81ED-4DB2-BD59-A6C34878D82A}">
                    <a16:rowId xmlns:a16="http://schemas.microsoft.com/office/drawing/2014/main" val="10009"/>
                  </a:ext>
                </a:extLst>
              </a:tr>
              <a:tr h="303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w</a:t>
                      </a:r>
                      <a:r>
                        <a:rPr lang="en-US" sz="1800" baseline="30000" dirty="0"/>
                        <a:t>2</a:t>
                      </a:r>
                      <a:r>
                        <a:rPr lang="en-US" sz="1800" baseline="-25000" dirty="0"/>
                        <a:t>SCL_st </a:t>
                      </a:r>
                      <a:r>
                        <a:rPr lang="en-US" sz="1800" baseline="0" dirty="0"/>
                        <a:t>(%)</a:t>
                      </a:r>
                    </a:p>
                  </a:txBody>
                  <a:tcPr marL="91443" marR="91443" marT="45724" marB="45724"/>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tc>
                  <a:txBody>
                    <a:bodyPr/>
                    <a:lstStyle/>
                    <a:p>
                      <a:pPr algn="ctr"/>
                      <a:r>
                        <a:rPr lang="en-US" sz="1800" dirty="0"/>
                        <a:t>-</a:t>
                      </a:r>
                    </a:p>
                  </a:txBody>
                  <a:tcPr marL="91443" marR="91443" marT="45724" marB="45724" anchor="ctr"/>
                </a:tc>
                <a:extLst>
                  <a:ext uri="{0D108BD9-81ED-4DB2-BD59-A6C34878D82A}">
                    <a16:rowId xmlns:a16="http://schemas.microsoft.com/office/drawing/2014/main" val="10010"/>
                  </a:ext>
                </a:extLst>
              </a:tr>
              <a:tr h="383066">
                <a:tc>
                  <a:txBody>
                    <a:bodyPr/>
                    <a:lstStyle/>
                    <a:p>
                      <a:r>
                        <a:rPr lang="en-US" sz="1800" dirty="0"/>
                        <a:t>Residual</a:t>
                      </a:r>
                      <a:r>
                        <a:rPr lang="en-US" sz="1800" baseline="0" dirty="0"/>
                        <a:t> error (log mm</a:t>
                      </a:r>
                      <a:r>
                        <a:rPr lang="en-US" sz="1800" baseline="30000" dirty="0"/>
                        <a:t>3</a:t>
                      </a:r>
                      <a:r>
                        <a:rPr lang="en-US" sz="1800" baseline="0" dirty="0"/>
                        <a:t>)*</a:t>
                      </a:r>
                    </a:p>
                  </a:txBody>
                  <a:tcPr marL="91443" marR="91443" marT="45724" marB="45724"/>
                </a:tc>
                <a:tc>
                  <a:txBody>
                    <a:bodyPr/>
                    <a:lstStyle/>
                    <a:p>
                      <a:pPr algn="ctr"/>
                      <a:r>
                        <a:rPr lang="en-US" sz="1800" dirty="0"/>
                        <a:t>0.23</a:t>
                      </a:r>
                    </a:p>
                  </a:txBody>
                  <a:tcPr marL="91443" marR="91443" marT="45724" marB="45724" anchor="ctr"/>
                </a:tc>
                <a:tc>
                  <a:txBody>
                    <a:bodyPr/>
                    <a:lstStyle/>
                    <a:p>
                      <a:pPr algn="ctr"/>
                      <a:r>
                        <a:rPr lang="en-US" sz="1800" dirty="0"/>
                        <a:t>0.189</a:t>
                      </a:r>
                    </a:p>
                  </a:txBody>
                  <a:tcPr marL="91443" marR="91443" marT="45724" marB="45724" anchor="ctr"/>
                </a:tc>
                <a:tc>
                  <a:txBody>
                    <a:bodyPr/>
                    <a:lstStyle/>
                    <a:p>
                      <a:pPr algn="ctr"/>
                      <a:r>
                        <a:rPr lang="en-US" sz="1800" dirty="0"/>
                        <a:t>0.152</a:t>
                      </a:r>
                    </a:p>
                  </a:txBody>
                  <a:tcPr marL="91443" marR="91443" marT="45724" marB="45724" anchor="ctr"/>
                </a:tc>
                <a:tc>
                  <a:txBody>
                    <a:bodyPr/>
                    <a:lstStyle/>
                    <a:p>
                      <a:pPr algn="ctr"/>
                      <a:r>
                        <a:rPr lang="en-US" sz="1800" dirty="0"/>
                        <a:t>0.191</a:t>
                      </a:r>
                    </a:p>
                  </a:txBody>
                  <a:tcPr marL="91443" marR="91443" marT="45724" marB="45724" anchor="ctr"/>
                </a:tc>
                <a:tc>
                  <a:txBody>
                    <a:bodyPr/>
                    <a:lstStyle/>
                    <a:p>
                      <a:pPr algn="ctr"/>
                      <a:r>
                        <a:rPr lang="en-US" sz="1800" dirty="0"/>
                        <a:t>0.212</a:t>
                      </a:r>
                    </a:p>
                  </a:txBody>
                  <a:tcPr marL="91443" marR="91443" marT="45724" marB="45724" anchor="ctr"/>
                </a:tc>
                <a:tc>
                  <a:txBody>
                    <a:bodyPr/>
                    <a:lstStyle/>
                    <a:p>
                      <a:pPr algn="ctr"/>
                      <a:r>
                        <a:rPr lang="en-US" sz="1800" dirty="0"/>
                        <a:t>0.168</a:t>
                      </a:r>
                    </a:p>
                  </a:txBody>
                  <a:tcPr marL="91443" marR="91443" marT="45724" marB="45724" anchor="ctr"/>
                </a:tc>
                <a:tc>
                  <a:txBody>
                    <a:bodyPr/>
                    <a:lstStyle/>
                    <a:p>
                      <a:pPr algn="ctr"/>
                      <a:r>
                        <a:rPr lang="en-US" sz="1800" dirty="0"/>
                        <a:t>0.227</a:t>
                      </a:r>
                    </a:p>
                  </a:txBody>
                  <a:tcPr marL="91443" marR="91443" marT="45724" marB="45724" anchor="ctr"/>
                </a:tc>
                <a:extLst>
                  <a:ext uri="{0D108BD9-81ED-4DB2-BD59-A6C34878D82A}">
                    <a16:rowId xmlns:a16="http://schemas.microsoft.com/office/drawing/2014/main" val="10011"/>
                  </a:ext>
                </a:extLst>
              </a:tr>
            </a:tbl>
          </a:graphicData>
        </a:graphic>
      </p:graphicFrame>
      <p:graphicFrame>
        <p:nvGraphicFramePr>
          <p:cNvPr id="93" name="Table 1"/>
          <p:cNvGraphicFramePr>
            <a:graphicFrameLocks noGrp="1"/>
          </p:cNvGraphicFramePr>
          <p:nvPr>
            <p:extLst>
              <p:ext uri="{D42A27DB-BD31-4B8C-83A1-F6EECF244321}">
                <p14:modId xmlns:p14="http://schemas.microsoft.com/office/powerpoint/2010/main" val="3985151828"/>
              </p:ext>
            </p:extLst>
          </p:nvPr>
        </p:nvGraphicFramePr>
        <p:xfrm>
          <a:off x="699806" y="27652165"/>
          <a:ext cx="13320995" cy="3170000"/>
        </p:xfrm>
        <a:graphic>
          <a:graphicData uri="http://schemas.openxmlformats.org/drawingml/2006/table">
            <a:tbl>
              <a:tblPr firstRow="1" bandRow="1">
                <a:tableStyleId>{2A488322-F2BA-4B5B-9748-0D474271808F}</a:tableStyleId>
              </a:tblPr>
              <a:tblGrid>
                <a:gridCol w="8670955">
                  <a:extLst>
                    <a:ext uri="{9D8B030D-6E8A-4147-A177-3AD203B41FA5}">
                      <a16:colId xmlns:a16="http://schemas.microsoft.com/office/drawing/2014/main" val="20000"/>
                    </a:ext>
                  </a:extLst>
                </a:gridCol>
                <a:gridCol w="2325020">
                  <a:extLst>
                    <a:ext uri="{9D8B030D-6E8A-4147-A177-3AD203B41FA5}">
                      <a16:colId xmlns:a16="http://schemas.microsoft.com/office/drawing/2014/main" val="20001"/>
                    </a:ext>
                  </a:extLst>
                </a:gridCol>
                <a:gridCol w="2325020">
                  <a:extLst>
                    <a:ext uri="{9D8B030D-6E8A-4147-A177-3AD203B41FA5}">
                      <a16:colId xmlns:a16="http://schemas.microsoft.com/office/drawing/2014/main" val="20002"/>
                    </a:ext>
                  </a:extLst>
                </a:gridCol>
              </a:tblGrid>
              <a:tr h="370880">
                <a:tc>
                  <a:txBody>
                    <a:bodyPr/>
                    <a:lstStyle/>
                    <a:p>
                      <a:pPr marL="0" marR="0" indent="0" algn="l" defTabSz="2880086" rtl="0" eaLnBrk="1" fontAlgn="auto" latinLnBrk="0" hangingPunct="1">
                        <a:lnSpc>
                          <a:spcPct val="100000"/>
                        </a:lnSpc>
                        <a:spcBef>
                          <a:spcPts val="0"/>
                        </a:spcBef>
                        <a:spcAft>
                          <a:spcPts val="0"/>
                        </a:spcAft>
                        <a:buClrTx/>
                        <a:buSzTx/>
                        <a:buFontTx/>
                        <a:buNone/>
                        <a:tabLst/>
                        <a:defRPr/>
                      </a:pPr>
                      <a:r>
                        <a:rPr lang="en-US" sz="2000" dirty="0"/>
                        <a:t>Model Structure</a:t>
                      </a:r>
                    </a:p>
                  </a:txBody>
                  <a:tcPr marL="91442" marR="91442" marT="45725" marB="45725">
                    <a:solidFill>
                      <a:schemeClr val="accent6">
                        <a:lumMod val="75000"/>
                      </a:schemeClr>
                    </a:solidFill>
                  </a:tcPr>
                </a:tc>
                <a:tc>
                  <a:txBody>
                    <a:bodyPr/>
                    <a:lstStyle/>
                    <a:p>
                      <a:pPr algn="ctr"/>
                      <a:r>
                        <a:rPr lang="es-ES_tradnl" sz="2000" dirty="0"/>
                        <a:t>H441 [-2LL]</a:t>
                      </a:r>
                      <a:endParaRPr lang="en-US" sz="2000" dirty="0"/>
                    </a:p>
                  </a:txBody>
                  <a:tcPr marL="91442" marR="91442" marT="45725" marB="45725">
                    <a:solidFill>
                      <a:schemeClr val="accent6">
                        <a:lumMod val="75000"/>
                      </a:schemeClr>
                    </a:solidFill>
                  </a:tcPr>
                </a:tc>
                <a:tc>
                  <a:txBody>
                    <a:bodyPr/>
                    <a:lstStyle/>
                    <a:p>
                      <a:pPr algn="ctr"/>
                      <a:r>
                        <a:rPr lang="en-US" sz="2000" dirty="0"/>
                        <a:t>H212 [-2LL]</a:t>
                      </a:r>
                    </a:p>
                  </a:txBody>
                  <a:tcPr marL="91442" marR="91442" marT="45725" marB="45725">
                    <a:solidFill>
                      <a:schemeClr val="accent6">
                        <a:lumMod val="75000"/>
                      </a:schemeClr>
                    </a:solidFill>
                  </a:tcPr>
                </a:tc>
                <a:extLst>
                  <a:ext uri="{0D108BD9-81ED-4DB2-BD59-A6C34878D82A}">
                    <a16:rowId xmlns:a16="http://schemas.microsoft.com/office/drawing/2014/main" val="2621644896"/>
                  </a:ext>
                </a:extLst>
              </a:tr>
              <a:tr h="370880">
                <a:tc>
                  <a:txBody>
                    <a:bodyPr/>
                    <a:lstStyle/>
                    <a:p>
                      <a:r>
                        <a:rPr lang="en-US" sz="2000" dirty="0"/>
                        <a:t>Base model</a:t>
                      </a:r>
                    </a:p>
                  </a:txBody>
                  <a:tcPr marL="91442" marR="91442" marT="45725" marB="45725"/>
                </a:tc>
                <a:tc>
                  <a:txBody>
                    <a:bodyPr/>
                    <a:lstStyle/>
                    <a:p>
                      <a:pPr algn="ctr"/>
                      <a:r>
                        <a:rPr lang="en-US" sz="2000" dirty="0"/>
                        <a:t>-2972</a:t>
                      </a:r>
                    </a:p>
                  </a:txBody>
                  <a:tcPr marL="91442" marR="91442" marT="45725" marB="45725"/>
                </a:tc>
                <a:tc>
                  <a:txBody>
                    <a:bodyPr/>
                    <a:lstStyle/>
                    <a:p>
                      <a:pPr algn="ctr"/>
                      <a:r>
                        <a:rPr lang="en-US" sz="2000" dirty="0"/>
                        <a:t>-1145.749</a:t>
                      </a:r>
                    </a:p>
                  </a:txBody>
                  <a:tcPr marL="91442" marR="91442" marT="45725" marB="45725"/>
                </a:tc>
                <a:extLst>
                  <a:ext uri="{0D108BD9-81ED-4DB2-BD59-A6C34878D82A}">
                    <a16:rowId xmlns:a16="http://schemas.microsoft.com/office/drawing/2014/main" val="10001"/>
                  </a:ext>
                </a:extLst>
              </a:tr>
              <a:tr h="370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Differences at typical behavior</a:t>
                      </a:r>
                      <a:r>
                        <a:rPr lang="en-US" sz="2000" baseline="0" dirty="0"/>
                        <a:t> on T0 &amp; KP</a:t>
                      </a:r>
                      <a:endParaRPr lang="en-US" sz="2000" dirty="0"/>
                    </a:p>
                  </a:txBody>
                  <a:tcPr marL="91442" marR="91442"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-3098</a:t>
                      </a:r>
                      <a:endParaRPr lang="en-US" sz="2000" b="0" dirty="0"/>
                    </a:p>
                  </a:txBody>
                  <a:tcPr marL="91442" marR="91442"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a:t>
                      </a:r>
                      <a:endParaRPr lang="en-US" sz="2000" b="0" dirty="0"/>
                    </a:p>
                  </a:txBody>
                  <a:tcPr marL="91442" marR="91442" marT="45725" marB="45725"/>
                </a:tc>
                <a:extLst>
                  <a:ext uri="{0D108BD9-81ED-4DB2-BD59-A6C34878D82A}">
                    <a16:rowId xmlns:a16="http://schemas.microsoft.com/office/drawing/2014/main" val="10002"/>
                  </a:ext>
                </a:extLst>
              </a:tr>
              <a:tr h="370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Mixture Model (Two populations in TS0)</a:t>
                      </a:r>
                    </a:p>
                  </a:txBody>
                  <a:tcPr marL="91442" marR="91442"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-2979</a:t>
                      </a:r>
                      <a:endParaRPr lang="en-US" sz="2000" b="0" dirty="0"/>
                    </a:p>
                  </a:txBody>
                  <a:tcPr marL="91442" marR="91442"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a:t>
                      </a:r>
                      <a:endParaRPr lang="en-US" sz="2000" b="0" dirty="0"/>
                    </a:p>
                  </a:txBody>
                  <a:tcPr marL="91442" marR="91442" marT="45725" marB="45725"/>
                </a:tc>
                <a:extLst>
                  <a:ext uri="{0D108BD9-81ED-4DB2-BD59-A6C34878D82A}">
                    <a16:rowId xmlns:a16="http://schemas.microsoft.com/office/drawing/2014/main" val="10003"/>
                  </a:ext>
                </a:extLst>
              </a:tr>
              <a:tr h="370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Mixture Model (Two populations in KP)*</a:t>
                      </a:r>
                    </a:p>
                  </a:txBody>
                  <a:tcPr marL="91442" marR="91442"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-3044</a:t>
                      </a:r>
                      <a:endParaRPr lang="en-US" sz="2000" b="0" dirty="0"/>
                    </a:p>
                  </a:txBody>
                  <a:tcPr marL="91442" marR="91442"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-1148</a:t>
                      </a:r>
                      <a:endParaRPr lang="en-US" sz="2000" b="0" dirty="0"/>
                    </a:p>
                  </a:txBody>
                  <a:tcPr marL="91442" marR="91442" marT="45725" marB="45725"/>
                </a:tc>
                <a:extLst>
                  <a:ext uri="{0D108BD9-81ED-4DB2-BD59-A6C34878D82A}">
                    <a16:rowId xmlns:a16="http://schemas.microsoft.com/office/drawing/2014/main" val="10004"/>
                  </a:ext>
                </a:extLst>
              </a:tr>
              <a:tr h="370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$LEVEL en TS0</a:t>
                      </a:r>
                    </a:p>
                  </a:txBody>
                  <a:tcPr marL="91442" marR="91442"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-2993</a:t>
                      </a:r>
                      <a:endParaRPr lang="en-US" sz="2000" b="0" dirty="0"/>
                    </a:p>
                  </a:txBody>
                  <a:tcPr marL="91442" marR="91442"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-1158</a:t>
                      </a:r>
                      <a:endParaRPr lang="en-US" sz="2000" b="0" dirty="0"/>
                    </a:p>
                  </a:txBody>
                  <a:tcPr marL="91442" marR="91442" marT="45725" marB="45725"/>
                </a:tc>
                <a:extLst>
                  <a:ext uri="{0D108BD9-81ED-4DB2-BD59-A6C34878D82A}">
                    <a16:rowId xmlns:a16="http://schemas.microsoft.com/office/drawing/2014/main" val="10005"/>
                  </a:ext>
                </a:extLst>
              </a:tr>
              <a:tr h="370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$LEVEL in TS0 &amp; KP</a:t>
                      </a:r>
                    </a:p>
                  </a:txBody>
                  <a:tcPr marL="91442" marR="91442"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-3036</a:t>
                      </a:r>
                      <a:endParaRPr lang="en-US" sz="2000" b="0" dirty="0"/>
                    </a:p>
                  </a:txBody>
                  <a:tcPr marL="91442" marR="91442"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-1162</a:t>
                      </a:r>
                      <a:endParaRPr lang="en-US" sz="2000" b="0" dirty="0"/>
                    </a:p>
                  </a:txBody>
                  <a:tcPr marL="91442" marR="91442" marT="45725" marB="45725"/>
                </a:tc>
                <a:extLst>
                  <a:ext uri="{0D108BD9-81ED-4DB2-BD59-A6C34878D82A}">
                    <a16:rowId xmlns:a16="http://schemas.microsoft.com/office/drawing/2014/main" val="10006"/>
                  </a:ext>
                </a:extLst>
              </a:tr>
              <a:tr h="370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Mixture Model (KP) &amp; $LEVEL</a:t>
                      </a:r>
                      <a:r>
                        <a:rPr lang="en-US" sz="2000" baseline="0" dirty="0"/>
                        <a:t> (TS0 &amp; KP)</a:t>
                      </a:r>
                      <a:endParaRPr lang="en-US" sz="2000" dirty="0"/>
                    </a:p>
                  </a:txBody>
                  <a:tcPr marL="91442" marR="91442"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a:t>
                      </a:r>
                      <a:endParaRPr lang="en-US" sz="2000" b="0" dirty="0"/>
                    </a:p>
                  </a:txBody>
                  <a:tcPr marL="91442" marR="91442" marT="45725" marB="4572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a:t>
                      </a:r>
                      <a:endParaRPr lang="en-US" sz="2000" b="0" dirty="0"/>
                    </a:p>
                  </a:txBody>
                  <a:tcPr marL="91442" marR="91442" marT="45725" marB="45725"/>
                </a:tc>
                <a:extLst>
                  <a:ext uri="{0D108BD9-81ED-4DB2-BD59-A6C34878D82A}">
                    <a16:rowId xmlns:a16="http://schemas.microsoft.com/office/drawing/2014/main" val="10007"/>
                  </a:ext>
                </a:extLst>
              </a:tr>
            </a:tbl>
          </a:graphicData>
        </a:graphic>
      </p:graphicFrame>
      <p:sp>
        <p:nvSpPr>
          <p:cNvPr id="2" name="1 Rectángulo"/>
          <p:cNvSpPr/>
          <p:nvPr/>
        </p:nvSpPr>
        <p:spPr>
          <a:xfrm>
            <a:off x="7339273" y="23205863"/>
            <a:ext cx="3433496" cy="414869"/>
          </a:xfrm>
          <a:prstGeom prst="rect">
            <a:avLst/>
          </a:prstGeom>
        </p:spPr>
        <p:txBody>
          <a:bodyPr wrap="square">
            <a:spAutoFit/>
          </a:bodyPr>
          <a:lstStyle/>
          <a:p>
            <a:pPr marL="0" lvl="1" algn="just">
              <a:spcBef>
                <a:spcPts val="400"/>
              </a:spcBef>
              <a:spcAft>
                <a:spcPts val="400"/>
              </a:spcAft>
              <a:buClr>
                <a:srgbClr val="948A54"/>
              </a:buClr>
              <a:buSzPct val="200000"/>
            </a:pPr>
            <a:r>
              <a:rPr lang="en-US" sz="2000" b="1" i="1" dirty="0">
                <a:solidFill>
                  <a:srgbClr val="820000"/>
                </a:solidFill>
                <a:latin typeface="Calibri" pitchFamily="34" charset="0"/>
              </a:rPr>
              <a:t>Figure I. Modelling workflow</a:t>
            </a:r>
            <a:r>
              <a:rPr lang="en-US" sz="2000" dirty="0">
                <a:latin typeface="Calibri" pitchFamily="34" charset="0"/>
              </a:rPr>
              <a:t>. </a:t>
            </a:r>
            <a:endParaRPr lang="es-ES" sz="2000" dirty="0">
              <a:latin typeface="Calibri" pitchFamily="34" charset="0"/>
            </a:endParaRPr>
          </a:p>
        </p:txBody>
      </p:sp>
      <p:sp>
        <p:nvSpPr>
          <p:cNvPr id="47" name="46 Rectángulo"/>
          <p:cNvSpPr/>
          <p:nvPr/>
        </p:nvSpPr>
        <p:spPr>
          <a:xfrm>
            <a:off x="559609" y="18137467"/>
            <a:ext cx="5238614" cy="400110"/>
          </a:xfrm>
          <a:prstGeom prst="rect">
            <a:avLst/>
          </a:prstGeom>
        </p:spPr>
        <p:txBody>
          <a:bodyPr wrap="none">
            <a:spAutoFit/>
          </a:bodyPr>
          <a:lstStyle/>
          <a:p>
            <a:pPr marL="0" lvl="1" algn="just">
              <a:spcBef>
                <a:spcPts val="400"/>
              </a:spcBef>
              <a:spcAft>
                <a:spcPts val="400"/>
              </a:spcAft>
              <a:buClr>
                <a:srgbClr val="948A54"/>
              </a:buClr>
              <a:buSzPct val="200000"/>
            </a:pPr>
            <a:r>
              <a:rPr lang="en-US" sz="2000" b="1" i="1" dirty="0">
                <a:solidFill>
                  <a:srgbClr val="820000"/>
                </a:solidFill>
                <a:latin typeface="Calibri" pitchFamily="34" charset="0"/>
              </a:rPr>
              <a:t>Table II. </a:t>
            </a:r>
            <a:r>
              <a:rPr lang="en-US" sz="2000" dirty="0">
                <a:latin typeface="Calibri" pitchFamily="34" charset="0"/>
              </a:rPr>
              <a:t>Models for unperturbed </a:t>
            </a:r>
            <a:r>
              <a:rPr lang="en-US" sz="2000" dirty="0" err="1">
                <a:latin typeface="Calibri" pitchFamily="34" charset="0"/>
              </a:rPr>
              <a:t>tumour</a:t>
            </a:r>
            <a:r>
              <a:rPr lang="en-US" sz="2000" dirty="0">
                <a:latin typeface="Calibri" pitchFamily="34" charset="0"/>
              </a:rPr>
              <a:t> growth</a:t>
            </a:r>
            <a:endParaRPr lang="es-ES" sz="2000" dirty="0">
              <a:latin typeface="Calibri" pitchFamily="34" charset="0"/>
            </a:endParaRPr>
          </a:p>
        </p:txBody>
      </p:sp>
      <p:sp>
        <p:nvSpPr>
          <p:cNvPr id="48" name="47 Rectángulo"/>
          <p:cNvSpPr/>
          <p:nvPr/>
        </p:nvSpPr>
        <p:spPr>
          <a:xfrm>
            <a:off x="522387" y="14059057"/>
            <a:ext cx="1968039" cy="400110"/>
          </a:xfrm>
          <a:prstGeom prst="rect">
            <a:avLst/>
          </a:prstGeom>
        </p:spPr>
        <p:txBody>
          <a:bodyPr wrap="none">
            <a:spAutoFit/>
          </a:bodyPr>
          <a:lstStyle/>
          <a:p>
            <a:pPr marL="0" lvl="1" algn="just">
              <a:spcBef>
                <a:spcPts val="400"/>
              </a:spcBef>
              <a:spcAft>
                <a:spcPts val="400"/>
              </a:spcAft>
              <a:buClr>
                <a:srgbClr val="948A54"/>
              </a:buClr>
              <a:buSzPct val="200000"/>
            </a:pPr>
            <a:r>
              <a:rPr lang="en-US" sz="2000" b="1" i="1" dirty="0">
                <a:solidFill>
                  <a:srgbClr val="820000"/>
                </a:solidFill>
                <a:latin typeface="Calibri" pitchFamily="34" charset="0"/>
              </a:rPr>
              <a:t>Table I. </a:t>
            </a:r>
            <a:r>
              <a:rPr lang="en-US" sz="2000" dirty="0">
                <a:latin typeface="Calibri" pitchFamily="34" charset="0"/>
              </a:rPr>
              <a:t>Raw data</a:t>
            </a:r>
            <a:endParaRPr lang="es-ES" sz="2000" dirty="0">
              <a:latin typeface="Calibri" pitchFamily="34" charset="0"/>
            </a:endParaRPr>
          </a:p>
        </p:txBody>
      </p:sp>
      <p:sp>
        <p:nvSpPr>
          <p:cNvPr id="53" name="52 Rectángulo"/>
          <p:cNvSpPr/>
          <p:nvPr/>
        </p:nvSpPr>
        <p:spPr>
          <a:xfrm>
            <a:off x="657744" y="27201138"/>
            <a:ext cx="5307543" cy="400110"/>
          </a:xfrm>
          <a:prstGeom prst="rect">
            <a:avLst/>
          </a:prstGeom>
        </p:spPr>
        <p:txBody>
          <a:bodyPr wrap="none">
            <a:spAutoFit/>
          </a:bodyPr>
          <a:lstStyle/>
          <a:p>
            <a:pPr marL="0" lvl="1" algn="just">
              <a:spcBef>
                <a:spcPts val="400"/>
              </a:spcBef>
              <a:spcAft>
                <a:spcPts val="400"/>
              </a:spcAft>
              <a:buClr>
                <a:srgbClr val="948A54"/>
              </a:buClr>
              <a:buSzPct val="200000"/>
            </a:pPr>
            <a:r>
              <a:rPr lang="en-US" sz="2000" b="1" i="1" dirty="0">
                <a:solidFill>
                  <a:srgbClr val="820000"/>
                </a:solidFill>
                <a:latin typeface="Calibri" pitchFamily="34" charset="0"/>
              </a:rPr>
              <a:t>Table III. </a:t>
            </a:r>
            <a:r>
              <a:rPr lang="en-US" sz="2000" dirty="0">
                <a:latin typeface="Calibri" pitchFamily="34" charset="0"/>
              </a:rPr>
              <a:t>Models for unperturbed </a:t>
            </a:r>
            <a:r>
              <a:rPr lang="en-US" sz="2000" dirty="0" err="1">
                <a:latin typeface="Calibri" pitchFamily="34" charset="0"/>
              </a:rPr>
              <a:t>tumour</a:t>
            </a:r>
            <a:r>
              <a:rPr lang="en-US" sz="2000" dirty="0">
                <a:latin typeface="Calibri" pitchFamily="34" charset="0"/>
              </a:rPr>
              <a:t> growth</a:t>
            </a:r>
            <a:endParaRPr lang="es-ES" sz="2000" dirty="0">
              <a:latin typeface="Calibri" pitchFamily="34" charset="0"/>
            </a:endParaRPr>
          </a:p>
        </p:txBody>
      </p:sp>
      <p:sp>
        <p:nvSpPr>
          <p:cNvPr id="54" name="Rectángulo 91"/>
          <p:cNvSpPr/>
          <p:nvPr/>
        </p:nvSpPr>
        <p:spPr>
          <a:xfrm>
            <a:off x="14930553" y="4409965"/>
            <a:ext cx="13276135" cy="2246769"/>
          </a:xfrm>
          <a:prstGeom prst="rect">
            <a:avLst/>
          </a:prstGeom>
        </p:spPr>
        <p:txBody>
          <a:bodyPr wrap="square">
            <a:spAutoFit/>
          </a:bodyPr>
          <a:lstStyle/>
          <a:p>
            <a:pPr marL="0" lvl="1" algn="just">
              <a:spcBef>
                <a:spcPts val="400"/>
              </a:spcBef>
              <a:spcAft>
                <a:spcPts val="400"/>
              </a:spcAft>
              <a:buClr>
                <a:srgbClr val="948A54"/>
              </a:buClr>
              <a:buSzPct val="200000"/>
            </a:pPr>
            <a:r>
              <a:rPr lang="en-US" sz="2800" dirty="0">
                <a:latin typeface="Calibri" pitchFamily="34" charset="0"/>
              </a:rPr>
              <a:t>The magnitude of the inter-study variability in TS0 and </a:t>
            </a:r>
            <a:r>
              <a:rPr lang="en-US" sz="2800" dirty="0" err="1">
                <a:latin typeface="Calibri" pitchFamily="34" charset="0"/>
              </a:rPr>
              <a:t>Kp</a:t>
            </a:r>
            <a:r>
              <a:rPr lang="en-US" sz="2800" dirty="0">
                <a:latin typeface="Calibri" pitchFamily="34" charset="0"/>
              </a:rPr>
              <a:t> were estimated between 20-30% and was in the same range compared to the inter-animal variability (10-42%) (</a:t>
            </a:r>
            <a:r>
              <a:rPr lang="en-US" sz="2800" b="1" dirty="0">
                <a:solidFill>
                  <a:srgbClr val="820000"/>
                </a:solidFill>
                <a:latin typeface="Calibri" pitchFamily="34" charset="0"/>
              </a:rPr>
              <a:t>Table IV</a:t>
            </a:r>
            <a:r>
              <a:rPr lang="en-US" sz="2800" dirty="0">
                <a:latin typeface="Calibri" pitchFamily="34" charset="0"/>
              </a:rPr>
              <a:t>). In </a:t>
            </a:r>
            <a:r>
              <a:rPr lang="en-US" sz="2800" b="1" dirty="0">
                <a:solidFill>
                  <a:srgbClr val="820000"/>
                </a:solidFill>
                <a:latin typeface="Calibri" pitchFamily="34" charset="0"/>
              </a:rPr>
              <a:t>Figure III </a:t>
            </a:r>
            <a:r>
              <a:rPr lang="en-US" sz="2800" dirty="0">
                <a:latin typeface="Calibri" pitchFamily="34" charset="0"/>
              </a:rPr>
              <a:t>the pc-VPC for each lung </a:t>
            </a:r>
            <a:r>
              <a:rPr lang="en-US" sz="2800" dirty="0" err="1">
                <a:latin typeface="Calibri" pitchFamily="34" charset="0"/>
              </a:rPr>
              <a:t>tumour</a:t>
            </a:r>
            <a:r>
              <a:rPr lang="en-US" sz="2800" dirty="0">
                <a:latin typeface="Calibri" pitchFamily="34" charset="0"/>
              </a:rPr>
              <a:t>-type cell line using the final </a:t>
            </a:r>
            <a:r>
              <a:rPr lang="en-US" sz="2800" dirty="0" err="1">
                <a:latin typeface="Calibri" pitchFamily="34" charset="0"/>
              </a:rPr>
              <a:t>Simeoni’s</a:t>
            </a:r>
            <a:r>
              <a:rPr lang="en-US" sz="2800" dirty="0">
                <a:latin typeface="Calibri" pitchFamily="34" charset="0"/>
              </a:rPr>
              <a:t> model is shown. </a:t>
            </a:r>
            <a:r>
              <a:rPr lang="en-US" sz="2800" b="1" dirty="0">
                <a:latin typeface="Calibri" pitchFamily="34" charset="0"/>
              </a:rPr>
              <a:t>Figure IV</a:t>
            </a:r>
            <a:r>
              <a:rPr lang="en-US" sz="2800" dirty="0">
                <a:latin typeface="Calibri" pitchFamily="34" charset="0"/>
              </a:rPr>
              <a:t> represents the proliferation rate parameter of each cell line and the overall variability estimated based on the number of studies performed.</a:t>
            </a:r>
            <a:endParaRPr lang="en-US" sz="2800" dirty="0">
              <a:solidFill>
                <a:srgbClr val="820000"/>
              </a:solidFill>
              <a:latin typeface="Calibri" pitchFamily="34" charset="0"/>
            </a:endParaRPr>
          </a:p>
        </p:txBody>
      </p:sp>
      <p:sp>
        <p:nvSpPr>
          <p:cNvPr id="55" name="54 Rectángulo"/>
          <p:cNvSpPr/>
          <p:nvPr/>
        </p:nvSpPr>
        <p:spPr>
          <a:xfrm>
            <a:off x="14945229" y="6704222"/>
            <a:ext cx="5485348" cy="400110"/>
          </a:xfrm>
          <a:prstGeom prst="rect">
            <a:avLst/>
          </a:prstGeom>
        </p:spPr>
        <p:txBody>
          <a:bodyPr wrap="none">
            <a:spAutoFit/>
          </a:bodyPr>
          <a:lstStyle/>
          <a:p>
            <a:pPr marL="0" lvl="1" algn="just">
              <a:spcBef>
                <a:spcPts val="400"/>
              </a:spcBef>
              <a:spcAft>
                <a:spcPts val="400"/>
              </a:spcAft>
              <a:buClr>
                <a:srgbClr val="948A54"/>
              </a:buClr>
              <a:buSzPct val="200000"/>
            </a:pPr>
            <a:r>
              <a:rPr lang="en-US" sz="2000" b="1" i="1" dirty="0">
                <a:solidFill>
                  <a:srgbClr val="820000"/>
                </a:solidFill>
                <a:latin typeface="Calibri" pitchFamily="34" charset="0"/>
              </a:rPr>
              <a:t>Table IV.  </a:t>
            </a:r>
            <a:r>
              <a:rPr lang="en-US" sz="2000" dirty="0">
                <a:latin typeface="Calibri" pitchFamily="34" charset="0"/>
              </a:rPr>
              <a:t>Models for unperturbed </a:t>
            </a:r>
            <a:r>
              <a:rPr lang="en-US" sz="2000" dirty="0" err="1">
                <a:latin typeface="Calibri" pitchFamily="34" charset="0"/>
              </a:rPr>
              <a:t>tumour</a:t>
            </a:r>
            <a:r>
              <a:rPr lang="en-US" sz="2000" dirty="0">
                <a:latin typeface="Calibri" pitchFamily="34" charset="0"/>
              </a:rPr>
              <a:t> growth</a:t>
            </a:r>
            <a:endParaRPr lang="es-ES" sz="2000" dirty="0">
              <a:latin typeface="Calibri" pitchFamily="34" charset="0"/>
            </a:endParaRPr>
          </a:p>
        </p:txBody>
      </p:sp>
      <p:grpSp>
        <p:nvGrpSpPr>
          <p:cNvPr id="13" name="Grupo 12"/>
          <p:cNvGrpSpPr/>
          <p:nvPr/>
        </p:nvGrpSpPr>
        <p:grpSpPr>
          <a:xfrm>
            <a:off x="14675854" y="13137206"/>
            <a:ext cx="14045294" cy="9702899"/>
            <a:chOff x="14675854" y="13137206"/>
            <a:chExt cx="14045294" cy="9702899"/>
          </a:xfrm>
        </p:grpSpPr>
        <p:pic>
          <p:nvPicPr>
            <p:cNvPr id="1037" name="Picture 13" descr="C:\Users\C183583\Desktop\PPT FIN\C2\vpc_run4\vpcc.tif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150286" y="13137206"/>
              <a:ext cx="3709281" cy="480319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C:\Users\C183583\Desktop\PPT FIN\C1\vpc_run2\vpcPP.tif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835669" y="13137206"/>
              <a:ext cx="3709281" cy="4803191"/>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C:\Users\C183583\Desktop\PPT FIN\C4\vpc_run3\vpcpp.tif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75854" y="18036914"/>
              <a:ext cx="3709281" cy="4803191"/>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C:\Users\C183583\Desktop\PPT FIN\C5\vpc_run3\vpcPP.tif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240170" y="18036914"/>
              <a:ext cx="3709281" cy="4803191"/>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C:\Users\C183583\Desktop\PPT FIN\C6\vpc_run11\vpCPP.tif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1650856" y="18036914"/>
              <a:ext cx="3709281" cy="4803191"/>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21" descr="C:\Users\C183583\Desktop\PPT FIN\C8\vpc_run12\vpcPP.tif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6530494" y="13137206"/>
              <a:ext cx="3709281" cy="4803191"/>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C:\Users\C183583\Desktop\PPT FIN\C10\vpc_run4\vpcPP.tif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5011867" y="18036914"/>
              <a:ext cx="3709281" cy="4803191"/>
            </a:xfrm>
            <a:prstGeom prst="rect">
              <a:avLst/>
            </a:prstGeom>
            <a:noFill/>
            <a:extLst>
              <a:ext uri="{909E8E84-426E-40DD-AFC4-6F175D3DCCD1}">
                <a14:hiddenFill xmlns:a14="http://schemas.microsoft.com/office/drawing/2010/main">
                  <a:solidFill>
                    <a:srgbClr val="FFFFFF"/>
                  </a:solidFill>
                </a14:hiddenFill>
              </a:ext>
            </a:extLst>
          </p:spPr>
        </p:pic>
      </p:grpSp>
      <p:pic>
        <p:nvPicPr>
          <p:cNvPr id="1054" name="Picture 30" descr="C:\Users\C183583\Desktop\PPT FIN\sim\contribution variab"/>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104536" y="32143571"/>
            <a:ext cx="5757862" cy="4319588"/>
          </a:xfrm>
          <a:prstGeom prst="rect">
            <a:avLst/>
          </a:prstGeom>
          <a:noFill/>
          <a:extLst>
            <a:ext uri="{909E8E84-426E-40DD-AFC4-6F175D3DCCD1}">
              <a14:hiddenFill xmlns:a14="http://schemas.microsoft.com/office/drawing/2010/main">
                <a:solidFill>
                  <a:srgbClr val="FFFFFF"/>
                </a:solidFill>
              </a14:hiddenFill>
            </a:ext>
          </a:extLst>
        </p:spPr>
      </p:pic>
      <p:sp>
        <p:nvSpPr>
          <p:cNvPr id="85" name="1 Rectángulo"/>
          <p:cNvSpPr/>
          <p:nvPr/>
        </p:nvSpPr>
        <p:spPr>
          <a:xfrm>
            <a:off x="657745" y="37523761"/>
            <a:ext cx="13363056" cy="1015663"/>
          </a:xfrm>
          <a:prstGeom prst="rect">
            <a:avLst/>
          </a:prstGeom>
        </p:spPr>
        <p:txBody>
          <a:bodyPr wrap="square">
            <a:spAutoFit/>
          </a:bodyPr>
          <a:lstStyle/>
          <a:p>
            <a:pPr marL="0" lvl="1" algn="just">
              <a:spcBef>
                <a:spcPts val="400"/>
              </a:spcBef>
              <a:spcAft>
                <a:spcPts val="400"/>
              </a:spcAft>
              <a:buClr>
                <a:srgbClr val="948A54"/>
              </a:buClr>
              <a:buSzPct val="200000"/>
            </a:pPr>
            <a:r>
              <a:rPr lang="en-US" sz="2000" b="1" i="1" dirty="0">
                <a:solidFill>
                  <a:srgbClr val="820000"/>
                </a:solidFill>
                <a:latin typeface="Calibri" pitchFamily="34" charset="0"/>
              </a:rPr>
              <a:t>Figure II. Levels of model variability</a:t>
            </a:r>
            <a:r>
              <a:rPr lang="en-US" sz="2000" dirty="0">
                <a:latin typeface="Calibri" pitchFamily="34" charset="0"/>
              </a:rPr>
              <a:t> . Simulations of </a:t>
            </a:r>
            <a:r>
              <a:rPr lang="en-US" sz="2000" dirty="0" err="1">
                <a:latin typeface="Calibri" pitchFamily="34" charset="0"/>
              </a:rPr>
              <a:t>Tumour</a:t>
            </a:r>
            <a:r>
              <a:rPr lang="en-US" sz="2000" dirty="0">
                <a:latin typeface="Calibri" pitchFamily="34" charset="0"/>
              </a:rPr>
              <a:t> growth (95%),  for those cell lines including </a:t>
            </a:r>
            <a:r>
              <a:rPr lang="en-US" sz="2000" dirty="0" err="1">
                <a:latin typeface="Calibri" pitchFamily="34" charset="0"/>
              </a:rPr>
              <a:t>interstudy</a:t>
            </a:r>
            <a:r>
              <a:rPr lang="en-US" sz="2000" dirty="0">
                <a:latin typeface="Calibri" pitchFamily="34" charset="0"/>
              </a:rPr>
              <a:t> variability, taking into account (a) </a:t>
            </a:r>
            <a:r>
              <a:rPr lang="en-US" sz="2000" dirty="0" err="1">
                <a:latin typeface="Calibri" pitchFamily="34" charset="0"/>
              </a:rPr>
              <a:t>interindividual</a:t>
            </a:r>
            <a:r>
              <a:rPr lang="en-US" sz="2000" dirty="0">
                <a:latin typeface="Calibri" pitchFamily="34" charset="0"/>
              </a:rPr>
              <a:t>, </a:t>
            </a:r>
            <a:r>
              <a:rPr lang="en-US" sz="2000" dirty="0" err="1">
                <a:latin typeface="Calibri" pitchFamily="34" charset="0"/>
              </a:rPr>
              <a:t>interstudy</a:t>
            </a:r>
            <a:r>
              <a:rPr lang="en-US" sz="2000" dirty="0">
                <a:latin typeface="Calibri" pitchFamily="34" charset="0"/>
              </a:rPr>
              <a:t> and residual variability of the variability (green shadow profile), (b)  </a:t>
            </a:r>
            <a:r>
              <a:rPr lang="en-US" sz="2000" dirty="0" err="1">
                <a:latin typeface="Calibri" pitchFamily="34" charset="0"/>
              </a:rPr>
              <a:t>interindividual</a:t>
            </a:r>
            <a:r>
              <a:rPr lang="en-US" sz="2000" dirty="0">
                <a:latin typeface="Calibri" pitchFamily="34" charset="0"/>
              </a:rPr>
              <a:t> and </a:t>
            </a:r>
            <a:r>
              <a:rPr lang="en-US" sz="2000" dirty="0" err="1">
                <a:latin typeface="Calibri" pitchFamily="34" charset="0"/>
              </a:rPr>
              <a:t>interstudy</a:t>
            </a:r>
            <a:r>
              <a:rPr lang="en-US" sz="2000" dirty="0">
                <a:latin typeface="Calibri" pitchFamily="34" charset="0"/>
              </a:rPr>
              <a:t> variability and (c) </a:t>
            </a:r>
            <a:r>
              <a:rPr lang="en-US" sz="2000" dirty="0" err="1">
                <a:latin typeface="Calibri" pitchFamily="34" charset="0"/>
              </a:rPr>
              <a:t>interindividual</a:t>
            </a:r>
            <a:r>
              <a:rPr lang="en-US" sz="2000" dirty="0">
                <a:latin typeface="Calibri" pitchFamily="34" charset="0"/>
              </a:rPr>
              <a:t> variability.</a:t>
            </a:r>
            <a:endParaRPr lang="es-ES" sz="2000" dirty="0">
              <a:latin typeface="Calibri" pitchFamily="34" charset="0"/>
            </a:endParaRPr>
          </a:p>
        </p:txBody>
      </p:sp>
      <p:sp>
        <p:nvSpPr>
          <p:cNvPr id="87" name="TextBox 86"/>
          <p:cNvSpPr txBox="1"/>
          <p:nvPr/>
        </p:nvSpPr>
        <p:spPr>
          <a:xfrm>
            <a:off x="4702483" y="36455275"/>
            <a:ext cx="5889931" cy="954107"/>
          </a:xfrm>
          <a:prstGeom prst="rect">
            <a:avLst/>
          </a:prstGeom>
          <a:noFill/>
        </p:spPr>
        <p:txBody>
          <a:bodyPr wrap="square">
            <a:spAutoFit/>
          </a:bodyPr>
          <a:lstStyle/>
          <a:p>
            <a:pPr algn="ctr" defTabSz="914400" fontAlgn="base">
              <a:spcBef>
                <a:spcPct val="0"/>
              </a:spcBef>
              <a:spcAft>
                <a:spcPct val="0"/>
              </a:spcAft>
              <a:defRPr/>
            </a:pPr>
            <a:r>
              <a:rPr lang="es-ES" sz="1400" b="1" i="1" dirty="0" err="1">
                <a:solidFill>
                  <a:srgbClr val="63CB63"/>
                </a:solidFill>
                <a:latin typeface="Arial" charset="0"/>
              </a:rPr>
              <a:t>Simulation</a:t>
            </a:r>
            <a:r>
              <a:rPr lang="es-ES" sz="1400" b="1" i="1" dirty="0">
                <a:solidFill>
                  <a:srgbClr val="63CB63"/>
                </a:solidFill>
                <a:latin typeface="Arial" charset="0"/>
              </a:rPr>
              <a:t> </a:t>
            </a:r>
            <a:r>
              <a:rPr lang="es-ES" sz="1400" b="1" i="1" dirty="0" err="1">
                <a:solidFill>
                  <a:srgbClr val="63CB63"/>
                </a:solidFill>
                <a:latin typeface="Arial" charset="0"/>
              </a:rPr>
              <a:t>with</a:t>
            </a:r>
            <a:r>
              <a:rPr lang="es-ES" sz="1400" b="1" i="1" dirty="0">
                <a:solidFill>
                  <a:srgbClr val="63CB63"/>
                </a:solidFill>
                <a:latin typeface="Arial" charset="0"/>
              </a:rPr>
              <a:t> interindividual, </a:t>
            </a:r>
            <a:r>
              <a:rPr lang="es-ES" sz="1400" b="1" i="1" dirty="0" err="1">
                <a:solidFill>
                  <a:srgbClr val="63CB63"/>
                </a:solidFill>
                <a:latin typeface="Arial" charset="0"/>
              </a:rPr>
              <a:t>interstudy</a:t>
            </a:r>
            <a:r>
              <a:rPr lang="es-ES" sz="1400" b="1" i="1" dirty="0">
                <a:solidFill>
                  <a:srgbClr val="63CB63"/>
                </a:solidFill>
                <a:latin typeface="Arial" charset="0"/>
              </a:rPr>
              <a:t> &amp; residual </a:t>
            </a:r>
            <a:r>
              <a:rPr lang="es-ES" sz="1400" b="1" i="1" dirty="0" err="1">
                <a:solidFill>
                  <a:srgbClr val="63CB63"/>
                </a:solidFill>
                <a:latin typeface="Arial" charset="0"/>
              </a:rPr>
              <a:t>variability</a:t>
            </a:r>
            <a:endParaRPr lang="es-ES" sz="1400" b="1" i="1" dirty="0">
              <a:solidFill>
                <a:prstClr val="black"/>
              </a:solidFill>
              <a:latin typeface="Arial" charset="0"/>
            </a:endParaRPr>
          </a:p>
          <a:p>
            <a:pPr algn="ctr" defTabSz="914400" fontAlgn="base">
              <a:spcBef>
                <a:spcPct val="0"/>
              </a:spcBef>
              <a:spcAft>
                <a:spcPct val="0"/>
              </a:spcAft>
              <a:defRPr/>
            </a:pPr>
            <a:r>
              <a:rPr lang="es-ES" sz="1400" b="1" i="1" dirty="0" err="1">
                <a:solidFill>
                  <a:srgbClr val="8064A2"/>
                </a:solidFill>
                <a:latin typeface="Arial" charset="0"/>
              </a:rPr>
              <a:t>Simulation</a:t>
            </a:r>
            <a:r>
              <a:rPr lang="es-ES" sz="1400" b="1" i="1" dirty="0">
                <a:solidFill>
                  <a:srgbClr val="8064A2"/>
                </a:solidFill>
                <a:latin typeface="Arial" charset="0"/>
              </a:rPr>
              <a:t> </a:t>
            </a:r>
            <a:r>
              <a:rPr lang="es-ES" sz="1400" b="1" i="1" dirty="0" err="1">
                <a:solidFill>
                  <a:srgbClr val="8064A2"/>
                </a:solidFill>
                <a:latin typeface="Arial" charset="0"/>
              </a:rPr>
              <a:t>with</a:t>
            </a:r>
            <a:r>
              <a:rPr lang="es-ES" sz="1400" b="1" i="1" dirty="0">
                <a:solidFill>
                  <a:srgbClr val="8064A2"/>
                </a:solidFill>
                <a:latin typeface="Arial" charset="0"/>
              </a:rPr>
              <a:t> interindividual &amp; </a:t>
            </a:r>
            <a:r>
              <a:rPr lang="es-ES" sz="1400" b="1" i="1" dirty="0" err="1">
                <a:solidFill>
                  <a:srgbClr val="8064A2"/>
                </a:solidFill>
                <a:latin typeface="Arial" charset="0"/>
              </a:rPr>
              <a:t>interstudy</a:t>
            </a:r>
            <a:r>
              <a:rPr lang="es-ES" sz="1400" b="1" i="1" dirty="0">
                <a:solidFill>
                  <a:srgbClr val="8064A2"/>
                </a:solidFill>
                <a:latin typeface="Arial" charset="0"/>
              </a:rPr>
              <a:t> </a:t>
            </a:r>
            <a:r>
              <a:rPr lang="es-ES" sz="1400" b="1" i="1" dirty="0" err="1">
                <a:solidFill>
                  <a:srgbClr val="8064A2"/>
                </a:solidFill>
                <a:latin typeface="Arial" charset="0"/>
              </a:rPr>
              <a:t>variability</a:t>
            </a:r>
            <a:endParaRPr lang="es-ES" sz="1400" b="1" i="1" dirty="0">
              <a:solidFill>
                <a:prstClr val="black"/>
              </a:solidFill>
              <a:latin typeface="Arial" charset="0"/>
            </a:endParaRPr>
          </a:p>
          <a:p>
            <a:pPr algn="ctr" defTabSz="914400" fontAlgn="base">
              <a:spcBef>
                <a:spcPct val="0"/>
              </a:spcBef>
              <a:spcAft>
                <a:spcPct val="0"/>
              </a:spcAft>
              <a:defRPr/>
            </a:pPr>
            <a:r>
              <a:rPr lang="es-ES" sz="1400" b="1" i="1" dirty="0" err="1">
                <a:solidFill>
                  <a:srgbClr val="F79646"/>
                </a:solidFill>
                <a:latin typeface="Arial" charset="0"/>
              </a:rPr>
              <a:t>Simulation</a:t>
            </a:r>
            <a:r>
              <a:rPr lang="es-ES" sz="1400" b="1" i="1" dirty="0">
                <a:solidFill>
                  <a:srgbClr val="F79646"/>
                </a:solidFill>
                <a:latin typeface="Arial" charset="0"/>
              </a:rPr>
              <a:t> </a:t>
            </a:r>
            <a:r>
              <a:rPr lang="es-ES" sz="1400" b="1" i="1" dirty="0" err="1">
                <a:solidFill>
                  <a:srgbClr val="F79646"/>
                </a:solidFill>
                <a:latin typeface="Arial" charset="0"/>
              </a:rPr>
              <a:t>with</a:t>
            </a:r>
            <a:r>
              <a:rPr lang="es-ES" sz="1400" b="1" i="1" dirty="0">
                <a:solidFill>
                  <a:srgbClr val="F79646"/>
                </a:solidFill>
                <a:latin typeface="Arial" charset="0"/>
              </a:rPr>
              <a:t> interindividual </a:t>
            </a:r>
            <a:r>
              <a:rPr lang="es-ES" sz="1400" b="1" i="1" dirty="0" err="1">
                <a:solidFill>
                  <a:srgbClr val="F79646"/>
                </a:solidFill>
                <a:latin typeface="Arial" charset="0"/>
              </a:rPr>
              <a:t>variability</a:t>
            </a:r>
            <a:endParaRPr lang="es-ES" sz="1400" b="1" i="1" dirty="0">
              <a:solidFill>
                <a:srgbClr val="F79646"/>
              </a:solidFill>
              <a:latin typeface="Arial" charset="0"/>
            </a:endParaRPr>
          </a:p>
          <a:p>
            <a:pPr algn="ctr" defTabSz="914400" fontAlgn="base">
              <a:spcBef>
                <a:spcPct val="0"/>
              </a:spcBef>
              <a:spcAft>
                <a:spcPct val="0"/>
              </a:spcAft>
              <a:defRPr/>
            </a:pPr>
            <a:endParaRPr lang="en-US" sz="1400" b="1" dirty="0">
              <a:solidFill>
                <a:prstClr val="black"/>
              </a:solidFill>
              <a:latin typeface="Arial" charset="0"/>
            </a:endParaRPr>
          </a:p>
        </p:txBody>
      </p:sp>
      <p:pic>
        <p:nvPicPr>
          <p:cNvPr id="1055" name="Picture 31" descr="C:\Users\C183583\Desktop\PPT FIN\contribution variabc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829330" y="32143571"/>
            <a:ext cx="5397500" cy="431958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3694666" y="31658555"/>
            <a:ext cx="1431102" cy="369332"/>
          </a:xfrm>
          <a:prstGeom prst="rect">
            <a:avLst/>
          </a:prstGeom>
          <a:noFill/>
        </p:spPr>
        <p:txBody>
          <a:bodyPr wrap="square" rtlCol="0">
            <a:spAutoFit/>
          </a:bodyPr>
          <a:lstStyle/>
          <a:p>
            <a:r>
              <a:rPr lang="en-US" b="1" dirty="0"/>
              <a:t>H441</a:t>
            </a:r>
          </a:p>
        </p:txBody>
      </p:sp>
      <p:sp>
        <p:nvSpPr>
          <p:cNvPr id="92" name="TextBox 91"/>
          <p:cNvSpPr txBox="1"/>
          <p:nvPr/>
        </p:nvSpPr>
        <p:spPr>
          <a:xfrm>
            <a:off x="10190293" y="31658555"/>
            <a:ext cx="1293537" cy="369332"/>
          </a:xfrm>
          <a:prstGeom prst="rect">
            <a:avLst/>
          </a:prstGeom>
          <a:noFill/>
        </p:spPr>
        <p:txBody>
          <a:bodyPr wrap="square" rtlCol="0">
            <a:spAutoFit/>
          </a:bodyPr>
          <a:lstStyle/>
          <a:p>
            <a:r>
              <a:rPr lang="en-US" b="1" dirty="0"/>
              <a:t>H2122</a:t>
            </a:r>
          </a:p>
        </p:txBody>
      </p:sp>
      <p:sp>
        <p:nvSpPr>
          <p:cNvPr id="51" name="Rectángulo 91"/>
          <p:cNvSpPr/>
          <p:nvPr/>
        </p:nvSpPr>
        <p:spPr>
          <a:xfrm>
            <a:off x="15037618" y="11907664"/>
            <a:ext cx="13042531" cy="1015663"/>
          </a:xfrm>
          <a:prstGeom prst="rect">
            <a:avLst/>
          </a:prstGeom>
        </p:spPr>
        <p:txBody>
          <a:bodyPr wrap="square">
            <a:spAutoFit/>
          </a:bodyPr>
          <a:lstStyle/>
          <a:p>
            <a:pPr marL="0" lvl="1" algn="just">
              <a:spcBef>
                <a:spcPts val="400"/>
              </a:spcBef>
              <a:spcAft>
                <a:spcPts val="400"/>
              </a:spcAft>
              <a:buClr>
                <a:srgbClr val="948A54"/>
              </a:buClr>
              <a:buSzPct val="200000"/>
            </a:pPr>
            <a:r>
              <a:rPr lang="en-US" sz="2000" dirty="0">
                <a:latin typeface="Calibri" pitchFamily="34" charset="0"/>
              </a:rPr>
              <a:t>TS0 corresponds to base </a:t>
            </a:r>
            <a:r>
              <a:rPr lang="en-US" sz="2000" dirty="0" err="1">
                <a:latin typeface="Calibri" pitchFamily="34" charset="0"/>
              </a:rPr>
              <a:t>tumour</a:t>
            </a:r>
            <a:r>
              <a:rPr lang="en-US" sz="2000" dirty="0">
                <a:latin typeface="Calibri" pitchFamily="34" charset="0"/>
              </a:rPr>
              <a:t> volume, </a:t>
            </a:r>
            <a:r>
              <a:rPr lang="en-US" sz="2000" dirty="0" err="1">
                <a:latin typeface="Calibri" pitchFamily="34" charset="0"/>
              </a:rPr>
              <a:t>Kp</a:t>
            </a:r>
            <a:r>
              <a:rPr lang="en-US" sz="2000" dirty="0">
                <a:latin typeface="Calibri" pitchFamily="34" charset="0"/>
              </a:rPr>
              <a:t> represents the proliferation rate constant, SCL is a threshold tumor volume at which the tumor growth switches from exponential to linear. W2 corresponds to the inter-animal variability of each parameter, being w2Parameter_st, the </a:t>
            </a:r>
            <a:r>
              <a:rPr lang="en-US" sz="2000" dirty="0" err="1">
                <a:latin typeface="Calibri" pitchFamily="34" charset="0"/>
              </a:rPr>
              <a:t>interstudy</a:t>
            </a:r>
            <a:r>
              <a:rPr lang="en-US" sz="2000" dirty="0">
                <a:latin typeface="Calibri" pitchFamily="34" charset="0"/>
              </a:rPr>
              <a:t> variability associated to each parameter with the LEVEL function</a:t>
            </a:r>
          </a:p>
        </p:txBody>
      </p:sp>
      <p:pic>
        <p:nvPicPr>
          <p:cNvPr id="56" name="Picture 4" descr="http://multivu.prnewswire.com/mnr/childreninternational/46392/images/46392-hi-Lilly_logo.jpg"/>
          <p:cNvPicPr>
            <a:picLocks noChangeAspect="1" noChangeArrowheads="1"/>
          </p:cNvPicPr>
          <p:nvPr/>
        </p:nvPicPr>
        <p:blipFill>
          <a:blip r:embed="rId14"/>
          <a:srcRect l="18149" r="16183"/>
          <a:stretch>
            <a:fillRect/>
          </a:stretch>
        </p:blipFill>
        <p:spPr bwMode="auto">
          <a:xfrm>
            <a:off x="459253" y="925490"/>
            <a:ext cx="4790318" cy="1652728"/>
          </a:xfrm>
          <a:prstGeom prst="rect">
            <a:avLst/>
          </a:prstGeom>
          <a:noFill/>
          <a:ln w="9525">
            <a:noFill/>
            <a:miter lim="800000"/>
            <a:headEnd/>
            <a:tailEnd/>
          </a:ln>
        </p:spPr>
      </p:pic>
      <p:sp>
        <p:nvSpPr>
          <p:cNvPr id="57" name="Rectángulo 102"/>
          <p:cNvSpPr/>
          <p:nvPr/>
        </p:nvSpPr>
        <p:spPr>
          <a:xfrm>
            <a:off x="14858195" y="23092766"/>
            <a:ext cx="13513637" cy="400110"/>
          </a:xfrm>
          <a:prstGeom prst="rect">
            <a:avLst/>
          </a:prstGeom>
        </p:spPr>
        <p:txBody>
          <a:bodyPr wrap="square">
            <a:spAutoFit/>
          </a:bodyPr>
          <a:lstStyle/>
          <a:p>
            <a:pPr marL="0" lvl="1" algn="just">
              <a:spcBef>
                <a:spcPts val="400"/>
              </a:spcBef>
              <a:spcAft>
                <a:spcPts val="400"/>
              </a:spcAft>
              <a:buClr>
                <a:srgbClr val="948A54"/>
              </a:buClr>
              <a:buSzPct val="200000"/>
            </a:pPr>
            <a:r>
              <a:rPr lang="en-US" sz="2000" b="1" i="1" dirty="0">
                <a:solidFill>
                  <a:srgbClr val="820000"/>
                </a:solidFill>
                <a:latin typeface="Calibri" pitchFamily="34" charset="0"/>
              </a:rPr>
              <a:t>Figure III. Model evaluation. Prediction corrected Visual Predictive Check for each lung cancer </a:t>
            </a:r>
            <a:r>
              <a:rPr lang="en-US" sz="2000" b="1" i="1" dirty="0" err="1">
                <a:solidFill>
                  <a:srgbClr val="820000"/>
                </a:solidFill>
                <a:latin typeface="Calibri" pitchFamily="34" charset="0"/>
              </a:rPr>
              <a:t>tumour</a:t>
            </a:r>
            <a:r>
              <a:rPr lang="en-US" sz="2000" b="1" i="1" dirty="0">
                <a:solidFill>
                  <a:srgbClr val="820000"/>
                </a:solidFill>
                <a:latin typeface="Calibri" pitchFamily="34" charset="0"/>
              </a:rPr>
              <a:t> cell lines.</a:t>
            </a:r>
            <a:endParaRPr lang="es-ES" sz="2000" b="1" i="1" dirty="0">
              <a:solidFill>
                <a:srgbClr val="820000"/>
              </a:solidFill>
              <a:latin typeface="Calibri" pitchFamily="34" charset="0"/>
            </a:endParaRPr>
          </a:p>
        </p:txBody>
      </p:sp>
      <p:sp>
        <p:nvSpPr>
          <p:cNvPr id="59" name="Rectángulo 102"/>
          <p:cNvSpPr/>
          <p:nvPr/>
        </p:nvSpPr>
        <p:spPr>
          <a:xfrm>
            <a:off x="14933490" y="31989475"/>
            <a:ext cx="13513637" cy="707886"/>
          </a:xfrm>
          <a:prstGeom prst="rect">
            <a:avLst/>
          </a:prstGeom>
        </p:spPr>
        <p:txBody>
          <a:bodyPr wrap="square">
            <a:spAutoFit/>
          </a:bodyPr>
          <a:lstStyle/>
          <a:p>
            <a:pPr marL="0" lvl="1" algn="just">
              <a:spcBef>
                <a:spcPts val="400"/>
              </a:spcBef>
              <a:spcAft>
                <a:spcPts val="400"/>
              </a:spcAft>
              <a:buClr>
                <a:srgbClr val="948A54"/>
              </a:buClr>
              <a:buSzPct val="200000"/>
            </a:pPr>
            <a:r>
              <a:rPr lang="en-US" sz="2000" b="1" i="1" dirty="0">
                <a:solidFill>
                  <a:srgbClr val="820000"/>
                </a:solidFill>
                <a:latin typeface="Calibri" pitchFamily="34" charset="0"/>
              </a:rPr>
              <a:t>Figure IV. Estimated proliferation rate parameter for each cell line and different </a:t>
            </a:r>
            <a:r>
              <a:rPr lang="en-US" sz="2000" b="1" i="1" dirty="0" err="1">
                <a:solidFill>
                  <a:srgbClr val="820000"/>
                </a:solidFill>
                <a:latin typeface="Calibri" pitchFamily="34" charset="0"/>
              </a:rPr>
              <a:t>tumour</a:t>
            </a:r>
            <a:r>
              <a:rPr lang="en-US" sz="2000" b="1" i="1" dirty="0">
                <a:solidFill>
                  <a:srgbClr val="820000"/>
                </a:solidFill>
                <a:latin typeface="Calibri" pitchFamily="34" charset="0"/>
              </a:rPr>
              <a:t> types.</a:t>
            </a:r>
            <a:r>
              <a:rPr lang="en-US" sz="2000" dirty="0">
                <a:latin typeface="Calibri" pitchFamily="34" charset="0"/>
              </a:rPr>
              <a:t> The size of the circle represents the overall parameter’s variability  and the color intensity the number of studies used for parameter estimation.</a:t>
            </a:r>
            <a:endParaRPr lang="es-ES" sz="2000" b="1" i="1" dirty="0">
              <a:solidFill>
                <a:srgbClr val="820000"/>
              </a:solidFill>
              <a:latin typeface="Calibri" pitchFamily="34" charset="0"/>
            </a:endParaRPr>
          </a:p>
        </p:txBody>
      </p:sp>
      <p:pic>
        <p:nvPicPr>
          <p:cNvPr id="3" name="Imagen 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060503" y="23684254"/>
            <a:ext cx="10799064" cy="8098536"/>
          </a:xfrm>
          <a:prstGeom prst="rect">
            <a:avLst/>
          </a:prstGeom>
        </p:spPr>
      </p:pic>
    </p:spTree>
    <p:extLst>
      <p:ext uri="{BB962C8B-B14F-4D97-AF65-F5344CB8AC3E}">
        <p14:creationId xmlns:p14="http://schemas.microsoft.com/office/powerpoint/2010/main" val="2090885927"/>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8328</TotalTime>
  <Words>1101</Words>
  <Application>Microsoft Office PowerPoint</Application>
  <PresentationFormat>Personalizado</PresentationFormat>
  <Paragraphs>209</Paragraphs>
  <Slides>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vt:i4>
      </vt:variant>
    </vt:vector>
  </HeadingPairs>
  <TitlesOfParts>
    <vt:vector size="7" baseType="lpstr">
      <vt:lpstr>Arial</vt:lpstr>
      <vt:lpstr>Calibri</vt:lpstr>
      <vt:lpstr>Calibri Light</vt:lpstr>
      <vt:lpstr>Cambria Math</vt:lpstr>
      <vt:lpstr>Symbol</vt:lpstr>
      <vt:lpstr>Tema de Office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Victor Mangas Sanjuan</dc:creator>
  <cp:lastModifiedBy>Victor Mangas Sanjuan</cp:lastModifiedBy>
  <cp:revision>59</cp:revision>
  <dcterms:created xsi:type="dcterms:W3CDTF">2016-04-26T11:50:26Z</dcterms:created>
  <dcterms:modified xsi:type="dcterms:W3CDTF">2016-05-31T13:39:54Z</dcterms:modified>
</cp:coreProperties>
</file>